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28"/>
  </p:notesMasterIdLst>
  <p:handoutMasterIdLst>
    <p:handoutMasterId r:id="rId29"/>
  </p:handoutMasterIdLst>
  <p:sldIdLst>
    <p:sldId id="397" r:id="rId2"/>
    <p:sldId id="436" r:id="rId3"/>
    <p:sldId id="437" r:id="rId4"/>
    <p:sldId id="438" r:id="rId5"/>
    <p:sldId id="439" r:id="rId6"/>
    <p:sldId id="452" r:id="rId7"/>
    <p:sldId id="431" r:id="rId8"/>
    <p:sldId id="432" r:id="rId9"/>
    <p:sldId id="433" r:id="rId10"/>
    <p:sldId id="454" r:id="rId11"/>
    <p:sldId id="455" r:id="rId12"/>
    <p:sldId id="462" r:id="rId13"/>
    <p:sldId id="461" r:id="rId14"/>
    <p:sldId id="429" r:id="rId15"/>
    <p:sldId id="430" r:id="rId16"/>
    <p:sldId id="440" r:id="rId17"/>
    <p:sldId id="435" r:id="rId18"/>
    <p:sldId id="447" r:id="rId19"/>
    <p:sldId id="442" r:id="rId20"/>
    <p:sldId id="443" r:id="rId21"/>
    <p:sldId id="444" r:id="rId22"/>
    <p:sldId id="448" r:id="rId23"/>
    <p:sldId id="446" r:id="rId24"/>
    <p:sldId id="459" r:id="rId25"/>
    <p:sldId id="460" r:id="rId26"/>
    <p:sldId id="359" r:id="rId27"/>
  </p:sldIdLst>
  <p:sldSz cx="9144000" cy="6858000" type="screen4x3"/>
  <p:notesSz cx="6797675" cy="9926638"/>
  <p:embeddedFontLs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Tw Cen MT" pitchFamily="34" charset="0"/>
      <p:regular r:id="rId34"/>
      <p:bold r:id="rId35"/>
      <p:italic r:id="rId36"/>
      <p:boldItalic r:id="rId37"/>
    </p:embeddedFont>
    <p:embeddedFont>
      <p:font typeface="Arial Black" pitchFamily="34" charset="0"/>
      <p:bold r:id="rId38"/>
    </p:embeddedFont>
    <p:embeddedFont>
      <p:font typeface="Wingdings 2" pitchFamily="18" charset="2"/>
      <p:regular r:id="rId39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66" autoAdjust="0"/>
    <p:restoredTop sz="87386" autoAdjust="0"/>
  </p:normalViewPr>
  <p:slideViewPr>
    <p:cSldViewPr>
      <p:cViewPr>
        <p:scale>
          <a:sx n="120" d="100"/>
          <a:sy n="120" d="100"/>
        </p:scale>
        <p:origin x="-135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68331-AF75-489C-8B62-6590AE77EBC4}" type="datetimeFigureOut">
              <a:rPr lang="ru-RU" smtClean="0"/>
              <a:pPr/>
              <a:t>23.08.2018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017B4-929F-4B2D-866B-69FD319F8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A69D9B9-DB23-4C9E-8AC0-1A66045D7CAB}" type="datetimeFigureOut">
              <a:rPr lang="ru-RU"/>
              <a:pPr>
                <a:defRPr/>
              </a:pPr>
              <a:t>23.08.2018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387016C-E303-492C-8F45-4A7C7F5DCC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098011-4261-4385-83D6-40148E1BD45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dirty="0" smtClean="0"/>
              <a:t>В состав производственно-сервисной службы предприятия входит</a:t>
            </a:r>
          </a:p>
          <a:p>
            <a:r>
              <a:rPr lang="ru-RU" sz="1200" dirty="0" smtClean="0"/>
              <a:t>широко разветвленная   </a:t>
            </a:r>
            <a:r>
              <a:rPr lang="ru-RU" sz="1400" b="1" i="1" dirty="0" smtClean="0"/>
              <a:t>сеть сервисных центров</a:t>
            </a:r>
            <a:r>
              <a:rPr lang="ru-RU" sz="1400" dirty="0" smtClean="0"/>
              <a:t>,    </a:t>
            </a:r>
            <a:r>
              <a:rPr lang="ru-RU" sz="1200" dirty="0" smtClean="0"/>
              <a:t>расположенных в местах эксплуатации около единиц белорусской карьерной техники. </a:t>
            </a:r>
            <a:endParaRPr lang="en-US" sz="120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Сервисное обслуживание техники проводится</a:t>
            </a:r>
            <a:r>
              <a:rPr lang="en-US" sz="1200" dirty="0" smtClean="0"/>
              <a:t> </a:t>
            </a:r>
            <a:r>
              <a:rPr lang="ru-RU" sz="1400" b="1" i="1" dirty="0" smtClean="0"/>
              <a:t>квалифицированными специалистами</a:t>
            </a:r>
            <a:r>
              <a:rPr lang="ru-RU" sz="1400" dirty="0" smtClean="0"/>
              <a:t>,</a:t>
            </a:r>
            <a:r>
              <a:rPr lang="en-US" sz="1400" dirty="0" smtClean="0"/>
              <a:t> </a:t>
            </a:r>
            <a:r>
              <a:rPr lang="ru-RU" sz="1200" dirty="0" smtClean="0"/>
              <a:t>которые ежегодно проходят обучение на базе</a:t>
            </a:r>
            <a:r>
              <a:rPr lang="en-US" sz="1200" dirty="0" smtClean="0"/>
              <a:t> </a:t>
            </a:r>
            <a:r>
              <a:rPr lang="ru-RU" sz="1400" b="1" i="1" dirty="0" smtClean="0"/>
              <a:t>учебного центра   </a:t>
            </a:r>
            <a:r>
              <a:rPr lang="ru-RU" sz="1200" dirty="0" smtClean="0"/>
              <a:t>завода.</a:t>
            </a:r>
          </a:p>
          <a:p>
            <a:endParaRPr lang="ru-RU" sz="1200" dirty="0" smtClean="0"/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2542F2-702A-440D-8193-ADC272A4A4E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1998 по 2003 год БЕЛАЗ осуществил техническое перевооружение действующего производства за счет привлеченных средств (общая стоимость проекта - около 277 миллионов долларов США), в ходе которого была проведена реконструкция производственной базы на основе гибких технологий по всем технологическим переделам, конструкторско-исследовательской базы с испытательным комплексом и полигоном. Успешная реализация проекта позволила значительно сократить сроки разработки и постановки на производство новой продукции, повысить технический уровень выпускаемой техники и экспортный потенциал предприятия в целом. 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2542F2-702A-440D-8193-ADC272A4A4E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dirty="0" smtClean="0"/>
              <a:t>Отличительной особенностью технологий, используемых в последние годы на ОАО «БЕЛАЗ», является гибкость создаваемых производственных процессов, обеспечивающих, при необходимости, трансформацию производственных мощностей с производства одних изделий на другие, наиболее востребованные в данный момент на рынке.</a:t>
            </a:r>
          </a:p>
          <a:p>
            <a:r>
              <a:rPr lang="ru-RU" sz="1200" dirty="0" smtClean="0"/>
              <a:t>Достигается это в первую очередь за счет самого широкого применения оборудования с числовым программным управлением на всех технологических переделах производства.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2011 года начата и в настоящее время успешно продолжается реализация инвестиционного проекта «Создание мощностей и увеличение объемов производства и реализации карьерных самосвалов грузоподъемностью 90-450 тонн».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Срок реализации проекта: 2011-2019 гг. Ориентировочная сумма инвестиций – 264,5 млн.долл.США.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итогам реализации проекта решаются следующие задачи: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развитие мощностей по производству большегрузных карьерных самосвалов грузоподъемностью 90-450;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рост производительности труда с минимальным увеличением производственных площадей и численности производственного персонала;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гибкость производственных процессов, обеспечивающая оперативный переход от производства одного изделия к другому;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сокращение объемов подготовки производства и сроков освоения новых изделий;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повышение уровня автоматизации производства с целью минимизации влияния качества работы исполнителей на качество выпускаемой продукции;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минимальное количество операций при производстве изделий;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минимальная длительность производственного цикла;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улучшение культуры производства и условий работы.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2542F2-702A-440D-8193-ADC272A4A4E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ОАО «БЕЛАЗ улучшения качества выпускаемой техники рассматривается как непрерывный процесс, поскольку даже временное прекращение совершенствование продукции грозит опасностью оказаться позади конкурентов.</a:t>
            </a:r>
          </a:p>
          <a:p>
            <a:r>
              <a:rPr lang="ru-RU" dirty="0" smtClean="0"/>
              <a:t>Система менеджмента качества, внедренная на ОАО «БЕЛАЗ»-управляющая компания холдинга «БЕЛАЗ-ХОЛДИНГ», сертифицирована на соответствие стандарту </a:t>
            </a:r>
            <a:r>
              <a:rPr lang="ru-RU" sz="1200" b="1" dirty="0" smtClean="0"/>
              <a:t>СТБ ISO 9001-20</a:t>
            </a:r>
            <a:r>
              <a:rPr lang="en-US" sz="1200" b="1" dirty="0" smtClean="0"/>
              <a:t>15</a:t>
            </a:r>
            <a:r>
              <a:rPr lang="ru-RU" dirty="0" smtClean="0"/>
              <a:t>, что подтверждено соответствующим Сертификатом в Национальной системе Республики Беларусь и сертификатом соответствия в Немецкой системе </a:t>
            </a:r>
            <a:r>
              <a:rPr lang="ru-RU" dirty="0" err="1" smtClean="0"/>
              <a:t>DAkkS</a:t>
            </a:r>
            <a:r>
              <a:rPr lang="ru-RU" dirty="0" smtClean="0"/>
              <a:t>, на соответствие международному стандарту </a:t>
            </a:r>
            <a:r>
              <a:rPr lang="ru-RU" sz="1200" b="1" dirty="0" smtClean="0"/>
              <a:t>DIN EN ISO 9001:20</a:t>
            </a:r>
            <a:r>
              <a:rPr lang="en-US" sz="1200" b="1" smtClean="0"/>
              <a:t>15</a:t>
            </a:r>
            <a:r>
              <a:rPr lang="ru-RU" smtClean="0"/>
              <a:t>.</a:t>
            </a:r>
            <a:endParaRPr lang="ru-RU" dirty="0" smtClean="0"/>
          </a:p>
          <a:p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Продукция предприятия поставляется разные страны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мира, поэтому она соответствует всем международным требованиям, по безопасности и экологии, имеет высокий технический уровень и конкурентоспособность.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 достигается соблюдением всех требований международных стандартов и действующих для подобной продукции ТНПА,  технических кодексов и директив ЕС.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предприятии проведена работа по внедрению международных стандартов, гармонизированных с Европейскими требованиями к подобной продукции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87016C-E303-492C-8F45-4A7C7F5DCCAF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Основная продукция предприятия это:  карьерные самосвалы грузоподъёмностью от 30 до 450 т, фронтальные колёсные погрузчики и бульдозеры, тягачи-буксировщики, специальные транспортные средства для подземных работ,  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поливооросительные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машины и топливозаправщики,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шлаковозы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тяжеловозы для металлургических предприятий, аэродромные тягачи, а также другая техника, применяемая в горнодобывающей и строительной отраслях промышленности.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87016C-E303-492C-8F45-4A7C7F5DCCAF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Основная продукция предприятия это:  карьерные самосвалы грузоподъёмностью от 30 до 450 т, фронтальные колёсные погрузчики и бульдозеры, тягачи-буксировщики, специальные транспортные средства для подземных работ,  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поливооросительные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машины и топливозаправщики,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шлаковозы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тяжеловозы для металлургических предприятий, аэродромные тягачи, а также другая техника, применяемая в горнодобывающей и строительной отраслях промышленности.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87016C-E303-492C-8F45-4A7C7F5DCCAF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EFC55D-D813-4BFF-BEE5-BE18B6675C3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Ежегодно ОАО «БЕЛАЗ» на треть обновляет свою продукцию за счет совершенствования систем и узлов серийной техники и создания машин нового поколения. Вместе с тем, внедряя прогрессивные решения в конструкцию выпускаемых машин,  специалисты предприятия   всегда  учитывают  потребности горняков.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87016C-E303-492C-8F45-4A7C7F5DCCAF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ru-RU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Каждая инновация, разработанная в научно-техническом центре предприятия   и примененная  в составе  новой техники, призвана улучшить ее надежность, безопасность, облегчить работу водителя и обслуживающего персонала, сделать эксплуатацию машины экономически эффективнее. Сегодня, накануне юбилея,  ОАО «БЕЛАЗ» представил горной общественности ряд высокопроизводительных, конкурентоспособных машин, среди них: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Карьерный самосвал БЕЛАЗ-75476 грузоподъемностью 45 тонн. Самосвал  открывает новое направление в производстве и эксплуатации карьерного транспорта, использующего в качестве топлива альтернативные источники энергии. На самосвале установлен двигатель, работающий на сжиженном природном газе (</a:t>
            </a:r>
            <a:r>
              <a:rPr lang="en-US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LNG</a:t>
            </a:r>
            <a:r>
              <a:rPr lang="ru-RU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). В настоящее время машина успешно проходит эксплуатационные испытания.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Изготовлены новые модели карьерных самосвалов грузоподъемностью 45 тонн – БЕЛАЗ-75453, БЕЛАЗ-75454 . На карьерный самосвал БЕЛАЗ-75454 установлен новый</a:t>
            </a:r>
            <a:r>
              <a:rPr lang="ru-RU" sz="8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дизель </a:t>
            </a:r>
            <a:r>
              <a:rPr lang="en-US" sz="800" b="1" dirty="0" err="1" smtClean="0">
                <a:latin typeface="Times New Roman" pitchFamily="18" charset="0"/>
                <a:cs typeface="Times New Roman" pitchFamily="18" charset="0"/>
              </a:rPr>
              <a:t>Scania</a:t>
            </a:r>
            <a:r>
              <a:rPr lang="en-US" sz="800" b="1" dirty="0" smtClean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ru-RU" sz="800" b="1" dirty="0" smtClean="0">
                <a:latin typeface="Times New Roman" pitchFamily="18" charset="0"/>
                <a:cs typeface="Times New Roman" pitchFamily="18" charset="0"/>
              </a:rPr>
              <a:t>С 16</a:t>
            </a:r>
            <a:r>
              <a:rPr lang="ru-RU" sz="8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отвечающим самым высоким стандартам экологической безопасности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. Сегодня</a:t>
            </a:r>
            <a:r>
              <a:rPr lang="ru-RU" sz="800" baseline="0" dirty="0" smtClean="0">
                <a:latin typeface="Times New Roman" pitchFamily="18" charset="0"/>
                <a:cs typeface="Times New Roman" pitchFamily="18" charset="0"/>
              </a:rPr>
              <a:t> самосвал успешно эксплуатируется в странах Европейского Союза.</a:t>
            </a:r>
            <a:endParaRPr lang="ru-RU" sz="80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r>
              <a:rPr lang="ru-RU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Модернизированы карьерные самосвалы с трансмиссией  переменно-постоянного тока грузоподъемностью 136, 220 тонн. В составе техники применена инновация ОАО «БЕЛАЗ» – </a:t>
            </a:r>
            <a:r>
              <a:rPr lang="ru-RU" sz="80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бесконтакторный</a:t>
            </a:r>
            <a:r>
              <a:rPr lang="ru-RU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шкаф управления  трансмиссией, основанный на работе полупроводниковых  приборов. Первая машина с этим узлом БЕЛАЗ-75306 успешно эксплуатируется на </a:t>
            </a:r>
            <a:r>
              <a:rPr lang="ru-RU" sz="80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Бачатском</a:t>
            </a:r>
            <a:r>
              <a:rPr lang="ru-RU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разрезе (Кемеровская обл. Российской Федерации). По результатам испытаний машины  в 2017 году на ОАО «БЕЛАЗ» начато изготовление опытно-промышленной  партии  карьерных самосвалов грузоподъемностью 136, 220 тонн с </a:t>
            </a:r>
            <a:r>
              <a:rPr lang="ru-RU" sz="80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бесконтакторными</a:t>
            </a:r>
            <a:r>
              <a:rPr lang="ru-RU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шкафами.  В перспективе разработка  позволит  значительно снизить затраты на техническое обслуживание самосвалов с трансмиссией переменно постоянного тока ,  повысить надежность их работы. </a:t>
            </a:r>
          </a:p>
          <a:p>
            <a:r>
              <a:rPr lang="ru-RU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Изготовлена, разработанная по требованиям потребителей партия карьерных самосвалов серии БЕЛАЗ-7518 грузоподъемностью 180 тонн. За 2017 год продано 10 единиц карьерных самосвалов этого класса.</a:t>
            </a:r>
          </a:p>
          <a:p>
            <a:r>
              <a:rPr lang="ru-RU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Семейство карьерных самосвалов грузоподъемностью 240 тонн пополнилось новыми моделями:</a:t>
            </a:r>
          </a:p>
          <a:p>
            <a:r>
              <a:rPr lang="ru-RU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в конце 2017 года разработана конструкторская документация на карьерный самосвал БЕЛАЗ-75313 с электромеханической трансмиссией производства ПАО  «Силовые машины» и двигателем </a:t>
            </a:r>
            <a:r>
              <a:rPr lang="en-US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Cummins QSK</a:t>
            </a:r>
            <a:r>
              <a:rPr lang="ru-RU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-60</a:t>
            </a:r>
            <a:r>
              <a:rPr lang="en-US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lang="ru-RU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и уже в начале 2018 года изготовлен первый карьерный самосвал этой модификации; </a:t>
            </a:r>
          </a:p>
          <a:p>
            <a:pPr>
              <a:buFontTx/>
              <a:buChar char="-"/>
            </a:pPr>
            <a:r>
              <a:rPr lang="ru-RU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после долгого перерыва ОАО «БЕЛАЗ»  возобновляет  сотрудничество с  ведущим российским  машиностроительным  предприятием по выпуску дизелей и </a:t>
            </a:r>
            <a:r>
              <a:rPr lang="ru-RU" sz="80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дизель-генераторов</a:t>
            </a:r>
            <a:r>
              <a:rPr lang="ru-RU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ООО </a:t>
            </a:r>
            <a:r>
              <a:rPr lang="ru-RU" sz="80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«Уральский дизель-моторный завод».</a:t>
            </a:r>
            <a:r>
              <a:rPr lang="ru-RU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В результате изготовлен  карьерный самосвал БЕЛАЗ-75319 грузоподъемностью 240 тонн с двигателем 12ДМ-185А производства  ООО «УДМЗ» и электромеханической трансмиссией переменного тока производства ПАО «Силовые машины».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Изготовлены 3 образца</a:t>
            </a:r>
            <a:r>
              <a:rPr lang="ru-RU" sz="8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самого большого в линейке предприятия и на просторах СНГ </a:t>
            </a:r>
            <a:r>
              <a:rPr lang="ru-RU" sz="8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фронтального колесного погрузчика с объемом ковша 11,5 метра кубических грузоподъемностью 22 тонны. Впервые на технику данного класса была установлена  электромеханическая трансмиссия переменного тока. Выпущен новый аэродромный тягач БЕЛАЗ-74270 для буксировки самолетов с взлетным весом до 600 тонн. </a:t>
            </a:r>
          </a:p>
          <a:p>
            <a:pPr>
              <a:buFontTx/>
              <a:buNone/>
            </a:pPr>
            <a:r>
              <a:rPr lang="ru-RU" sz="8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Еще одной важной  вехой</a:t>
            </a:r>
            <a:r>
              <a:rPr lang="ru-RU" sz="8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в развитии предприятия станет введение в эксплуатацию карьерного самосвала БЕЛАЗ-75320,  представляющего новый класс грузоподъемности 290 тонн. Сегодня сборка машины завершается в экспериментальном цехе предприятия. </a:t>
            </a:r>
          </a:p>
          <a:p>
            <a:pPr>
              <a:spcBef>
                <a:spcPct val="0"/>
              </a:spcBef>
            </a:pPr>
            <a:endParaRPr lang="ru-RU" sz="9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57EE100-B9C3-4461-98A1-CB32DBBF1F8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Изготовлены новые образцы самосвалов повышенной проходимости грузоподъемностью 27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50 тонн.</a:t>
            </a:r>
          </a:p>
          <a:p>
            <a:pPr eaLnBrk="1" hangingPunct="1">
              <a:spcBef>
                <a:spcPct val="0"/>
              </a:spcBef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В производственную линейку выпускаемой ОАО «БЕЛАЗ»  продукции входит техника для добычи полезных ископаемых подземным способом. Сегодня новые разработки этого класса машин проходят приемочные испытания,  как на территории предприятия,  так и в условиях эксплуатации.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Изготовлен, разработанный по требованиям российского горнодобывающего комбината ОАО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КМАруда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 шахтный самосвал МоАЗ-65010 грузоподъёмности 15 тонн.  Машина успешно прошла испытания в шахте им. Губкина, в результате чего в 2017 году потребителю поставлено 3 единицы этой техники.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Изготовлена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машина для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rPr>
              <a:t>торкретирования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сухого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типа с производительностью 3 м куб. в час. Машина проходит заводские испытания.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D9BA7A-BD7A-4577-85D5-E5AFA3192D4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сентябре 2018 года БЕЛАЗ отпразднует юбилей – 70-летие со дня основания предприятия. Своеобразной «точкой отсчета» в его истории стало принятие Закона о пятилетнем плане восстановления и развития народного хозяйства Белорусской ССР на 1946 – 1950 годы, в соответствии с которым недалеко от Минска в поселке Жодино началось возведение первых заводских корпусов.</a:t>
            </a: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10ED45-52C7-4E47-9EBA-2159D7817DD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664485-6886-4E98-8F34-7FC503FFDFB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Сегодня в</a:t>
            </a:r>
            <a:r>
              <a:rPr lang="ru-RU" sz="11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научно-техническом центре предприятия выдуться работы над созданием перспективной техники:</a:t>
            </a:r>
            <a:endParaRPr lang="ru-RU" sz="11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Разработана конструкторская документация на карьерный самосвал БЕЛАЗ-75605 грузоподъемностью 360 тонн с электромеханической трансмиссией переменного тока производства компании «</a:t>
            </a:r>
            <a:r>
              <a:rPr lang="ru-RU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</a:t>
            </a:r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Electric</a:t>
            </a:r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». Изготовление опытного образца запланировано на начало 2018 года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sz="11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Разработана конструкторская документация на карьерный самосвал БЕЛАЗ-75182 грузоподъемностью 180 тонн с электромеханической трансмиссией переменно-переменного тока производства компании «</a:t>
            </a:r>
            <a:r>
              <a:rPr lang="ru-RU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</a:t>
            </a:r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Electric</a:t>
            </a:r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». Изготовление головного образца запланировано на 2-е полугодие 2018 года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sz="11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Завершается изготовление опытного образца машины погрузочно-доставочной МоАЗ-4035 разработанной по техническому заданию, согласованному с тем же ОАО «</a:t>
            </a:r>
            <a:r>
              <a:rPr lang="ru-RU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КМАруда</a:t>
            </a:r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», куда она и будет отгружена после проведения предварительных испытаний. Появление машины расширит модельный ряд подземной погрузочно-доставочной техники предприятия  до 3-х классов грузоподъёмности (7, 9 и 16 тонн).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-разработана конструкторская документация и в цехе опытного производства завершается сборка опытного образца шахтного самосвала МоАЗ-75830 грузоподъёмностью 30 тонн. С выпуском машины линейка шахтных самосвалов  производимых филиалом ОАО «БЕЛАЗ»  расширится  до 5 классов грузоподъемности (15, 25, 30, 40 и 50 тонн)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sz="11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Разработана  конструкторская  документация  на новые грузовые железнодорожные вагоны и их составные части для последующего  изготовления на СЗАО «Могилевский вагоностроительный завод» и филиале ОАО «БЕЛАЗ»  в г.Могилеве. Благодаря этому на филиале освоено производство чистовых осей и колесных пар для железнодорожных тележек, резервуаров для </a:t>
            </a:r>
            <a:r>
              <a:rPr lang="ru-RU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пневмосистем</a:t>
            </a:r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грузовых вагонов. На СЗАО «Могилевский вагоностроительный завод» освоено производство тележки для грузовых железнодорожных вагонов, полувагонов, вагонов-хопперов, крытого  вагона,  платформы. Сегодня  идет изготовление опытных образцов вагона-хоппера для перевозки зерна с увеличенным объемом кузова до 120 м</a:t>
            </a:r>
            <a:r>
              <a:rPr lang="ru-RU" sz="11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  <a:p>
            <a:pPr eaLnBrk="1" hangingPunct="1">
              <a:spcBef>
                <a:spcPct val="0"/>
              </a:spcBef>
            </a:pPr>
            <a:r>
              <a:rPr lang="ru-RU" dirty="0" smtClean="0"/>
              <a:t>Ведется</a:t>
            </a:r>
            <a:r>
              <a:rPr lang="ru-RU" baseline="0" dirty="0" smtClean="0"/>
              <a:t> разработка погрузчика с трансмиссией переменного тока. Объем ковша машины будет составлять 18 м куб. для </a:t>
            </a:r>
            <a:r>
              <a:rPr lang="ru-RU" baseline="0" dirty="0" err="1" smtClean="0"/>
              <a:t>погругрузки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самсовалов</a:t>
            </a:r>
            <a:r>
              <a:rPr lang="ru-RU" baseline="0" dirty="0" smtClean="0"/>
              <a:t> 180- 240 тонн.</a:t>
            </a:r>
          </a:p>
          <a:p>
            <a:pPr eaLnBrk="1" hangingPunct="1">
              <a:spcBef>
                <a:spcPct val="0"/>
              </a:spcBef>
            </a:pPr>
            <a:r>
              <a:rPr lang="ru-RU" baseline="0" dirty="0" smtClean="0"/>
              <a:t>Разрабатывается кд на новое поколение погрузчиков БЕЛАЗ-78240</a:t>
            </a:r>
            <a:endParaRPr lang="ru-RU" dirty="0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03C40F-6789-40FF-8FE1-0071482C8E3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рамках направлений по диверсификации производства до 2030 года на предприятии ведется создание перспективной техники: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-погрузчиков БЕЛАЗ с объемами ковша 6,6, 11, 5 и 18,5 м.куб;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-погрузчиков и бульдозеров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МоАЗ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 новыми компоновочными решениями;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-техники для обслуживания аэропортов: гаммы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водильных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аэродромных тягачей для буксировки самолетов взлетной массой  до 600 тонн, тягачей для транспортировки специального наземного оборудования, тягачей для транспортировки багажных и контейнерных телег;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-вилочного погрузчика-манипулятора грузоподъемностью 16т;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-шахтных погрузочно-транспортных машин грузоподъемностью от 16 до 50 тонн;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-планируется расширение модельного ряда погрузочно-доставочных машин  за счет создания техники с электроприводом, дистанционным управлением, а также машин использующих в качестве силовой установки сменные аккумуляторные батареи. </a:t>
            </a: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48DE04-6502-4C6B-BAF3-C4CAECCC7EC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defTabSz="48891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Сегодня бурное развитие электроники в  различных отраслях промышленности в том числе и машиностроении толкает производителей карьерной техники  внедрять современные электронные системы  для реализации соответствующего функционала в составе разрабатываемых машин. Благодаря этому получило развитие направление,  связанное с включением  в технологический процесс по добычи полезных ископаемых роботизированной техники. </a:t>
            </a:r>
          </a:p>
          <a:p>
            <a:pPr defTabSz="48891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Одним из важных этапов в разработках  связанных с созданием полноценной роботизированной машины является внедрение многофункциональной системы диагностики и управления оборудованием, устанавливаемом на самосвалы. Также внедрение данной системы является эффективным средством диагностики, обслуживания и управления карьерной техникой.</a:t>
            </a:r>
          </a:p>
          <a:p>
            <a:pPr marL="0" marR="0" indent="0" algn="l" defTabSz="48891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ОАО БЕЛАЗ не остается в стороне от этих мировых  тенденций и уже активно развивает и внедряет  разработки связанные с вышеперечисленными направлениями развитие которых осуществляется в научно-техническом центре предприятия. Так </a:t>
            </a:r>
            <a:r>
              <a:rPr lang="en-US" sz="11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1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</a:t>
            </a:r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 году разработана конструкторская документация на роботизированный карьерный самосвал БЕЛАЗ-7513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 </a:t>
            </a:r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грузоподъемностью 136 тонн.</a:t>
            </a:r>
            <a:r>
              <a:rPr lang="ru-RU" sz="11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Изготовление первого образца машины запланировано на апрель 2018 года.</a:t>
            </a:r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Помимо этого, сегодня в научно-техническом центре ОАО «БЕЛАЗ»  реализуются несколько новых прорывных проектов, включающих:</a:t>
            </a:r>
            <a:endParaRPr lang="ru-RU" sz="11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Создание новых моделей карьерных самосвалов предельно высокой грузоподъёмности и дальнейшее расширение номенклатуры специальных технологических машин с целью комплексной поставки всех видов карьерной техники для разработки и обслуживания карьеров, в том числе и погрузочных средств большой мощности, увеличение производительности единицы техники на 5…7 %.</a:t>
            </a:r>
          </a:p>
          <a:p>
            <a:pPr lvl="0"/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Расширение диапазона грузоподъёмности и комплектации карьерных самосвалов в соответствии с запросами потребителей для упрощения выбора оптимальной модели для конкретных условий эксплуатации.</a:t>
            </a:r>
          </a:p>
          <a:p>
            <a:pPr lvl="0"/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Разработка и освоение производства </a:t>
            </a:r>
            <a:r>
              <a:rPr lang="ru-RU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дизель-троллейвозного</a:t>
            </a:r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транспорта грузоподъёмностью 130-360 тонн на базе карьерных самосвалов с ЭМТ, применение которого обеспечит снижение расхода дизельного топлива на выполнение транспортных операций в горнодобывающей промышленности на 15%.</a:t>
            </a:r>
          </a:p>
          <a:p>
            <a:pPr lvl="0"/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Создание встроенных бортовых компьютерных систем и роботизированных технологических комплексов, позволяющих оптимизировать режим управления карьерным самосвалом и транспортировку горной массы, обеспечивая безопасность движения и снижение эксплуатационных расходов.</a:t>
            </a:r>
          </a:p>
          <a:p>
            <a:pPr lvl="0"/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Повышение уровня автоматизации для обеспечения комфортных условий труда оператора карьерной техники за счёт внедрения высокоинтеллектуальных систем управления, контроля и диагностики, применения новых материалов и комплектующих, отвечающих современным требованиям эргономики и экологической безопасности машины и всего транспортного процесса.</a:t>
            </a:r>
          </a:p>
          <a:p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Создание и освоение производства карьерной техники, работающей на природном газе, аккумуляторных источниках энергии, шарнирно-сочлененных самосвалов с гибридным приводом.</a:t>
            </a:r>
          </a:p>
          <a:p>
            <a:r>
              <a:rPr lang="ru-RU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marL="539956" indent="4571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346D88-BB4E-4B48-A4B9-FAEED1392E0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539956" indent="4571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346D88-BB4E-4B48-A4B9-FAEED1392E0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539956" indent="4571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346D88-BB4E-4B48-A4B9-FAEED1392E0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Первенцы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БЕЛАЗа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27-тонные карьерные самосвалы </a:t>
            </a:r>
            <a:r>
              <a:rPr lang="ru-RU" sz="1200" dirty="0" smtClean="0"/>
              <a:t>БЕЛАЗ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-540А и </a:t>
            </a:r>
            <a:r>
              <a:rPr lang="ru-RU" sz="1200" dirty="0" smtClean="0"/>
              <a:t>БЕЛАЗ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-548 грузоподъемностью 40 тонн участвовали в строительстве крупнейших народнохозяйственных объектов, которые историки позже назовут стройками века. </a:t>
            </a: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67E587-4AE2-458E-AB53-30E0E29AA5B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60 – 80-е годы прошлого столетия  для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БЕЛАЗа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были отмечены динамичным наращиванием объемов производства. Был построен блок производственных цехов №2 и на новых площадях организован выпуск карьерных самосвалов грузоподъемностью 75 – 80, 110 – 120 и 170 – 180 тонн. В  1987 году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БЕЛАЗом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был достигнут рекордный максимум – выпущено 5 299 самосвалов грузоподъемностью от 27 до 120 тонн.</a:t>
            </a: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FE0B44-BA12-4BE2-AF65-B5A43B0ABF1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кризисные 90-е, ставшие нелегким испытанием для всех без исключения субъектов хозяйствования бывшего Советского Союза,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БЕЛАЗу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удалось осуществить первую в течении последних двадцати лет крупномасштабную реконструкцию действующего производства и значительно расширить гамму выпускаемой продукции, включив в нее карьерные самосвалы нового поколения грузоподъемностью 55, 130 и 220 тонн, а также спецтехнику – погрузчики, бульдозеры, тягачи-эвакуаторы,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поливооросительные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машины, машины для металлургических предприятий и другую технику, востребованную нашими потребителями.</a:t>
            </a: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2B2939-8437-45A9-82D4-D3E580567D1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2012 году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создан холдинг «БЕЛАЗ-ХОЛДИНГ». Министерство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экономики Республики Беларусь зарегистрировало холдинг «БЕЛАЗ-ХОЛДИНГ»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 управляющей компанией холдинга – открытым акционерным обществом «БЕЛАЗ» и следующими участниками холдинга (дочерними компаниями холдинга):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Совместное закрытое акционерное общество «Могилевский вагоностроительный завод»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открытое  акционерное  общество «БЕЛАЗ-СЕРВИС»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открытое акционерное общество «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Стародорожский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механический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завод»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открытое акционерное «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Кузлитмаш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открытое акционерное общество «Слуцкий завод подъемно-транспортного оборудования».</a:t>
            </a:r>
            <a:endParaRPr lang="ru-RU" dirty="0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2B2939-8437-45A9-82D4-D3E580567D1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Сегодня историю предприятия продолжает писать уже третье поколение автозаводцев. Историю, неоднократно подтверждавшую правильность выбранной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БЕЛАЗом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главной политики, ориентированной прежде всего на запросы потребителей, на выпуск техники, максимально эффективной в конкретных условиях эксплуатации. Продукцию под маркой «БЕЛАЗ» хорошо знают и ценят в мире. Известный белорусский холдинг с каждым годом укрепляет позиции на рынках ближнего и дальнего зарубежья, расширяя географию экспорта, наращивая объемы производства, совершенствуя качество и надежность,  выпускаемой продукции.</a:t>
            </a:r>
            <a:r>
              <a:rPr lang="ru-RU" sz="1200" b="1" dirty="0" smtClean="0"/>
              <a:t> ОАО «БЕЛАЗ» единственное в мире предприятие осуществляющее конвейерную сборку карьерных самосвалов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7B304-A6C9-41D7-80BC-26D8A170161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Производственные возможности ОАО «БЕЛАЗ» в настоящее время определяются широким использованием информационных технологий и оборудования с программным управлением. Со сборочных конвейеров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БЕЛАЗа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ежегодно сходит более двух тысяч машин различной грузоподъемности, которые, по желанию заказчика, могут комплектоваться узлами и системами ведущих мировых производителей.</a:t>
            </a: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DCD0CC-B3E9-40B6-9517-7B6D0FA895D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dirty="0" smtClean="0"/>
              <a:t>Продукция, производимая Белорусским автомобильным заводом, востребована практически во всех регионах мира. Основными потребителями техники ОАО «БЕЛАЗ» являются горнодобывающие предприятия России,  страны ближнего и дальнего зарубежья. За всю историю  продукция предприятия была  отправлена 80 стран мира</a:t>
            </a:r>
            <a:r>
              <a:rPr lang="ru-RU" i="1" dirty="0" smtClean="0"/>
              <a:t>.  </a:t>
            </a:r>
            <a:endParaRPr lang="ru-RU" dirty="0" smtClean="0"/>
          </a:p>
          <a:p>
            <a:pPr eaLnBrk="1" hangingPunct="1">
              <a:spcBef>
                <a:spcPct val="0"/>
              </a:spcBef>
            </a:pPr>
            <a:r>
              <a:rPr lang="ru-RU" i="1" dirty="0" smtClean="0"/>
              <a:t>За последние 10 лет ОАО «БЕЛАЗ»  техника БЕЛАЗ активно поставлялась горнодобывающим предприятиям России  - </a:t>
            </a:r>
            <a:r>
              <a:rPr lang="ru-RU" dirty="0" smtClean="0"/>
              <a:t>63,3% </a:t>
            </a:r>
            <a:r>
              <a:rPr lang="ru-RU" u="sng" dirty="0" smtClean="0"/>
              <a:t>8500</a:t>
            </a:r>
            <a:r>
              <a:rPr lang="ru-RU" dirty="0" smtClean="0"/>
              <a:t> ед. техники, Украины - 5,0% </a:t>
            </a:r>
            <a:r>
              <a:rPr lang="ru-RU" u="sng" dirty="0" smtClean="0"/>
              <a:t>717</a:t>
            </a:r>
            <a:r>
              <a:rPr lang="ru-RU" dirty="0" smtClean="0"/>
              <a:t> ед. техники, Казахстана -4,2% 629 ед., Узбекистана 4,1% ед. </a:t>
            </a:r>
            <a:r>
              <a:rPr lang="ru-RU" u="sng" dirty="0" smtClean="0"/>
              <a:t>487</a:t>
            </a:r>
            <a:r>
              <a:rPr lang="ru-RU" dirty="0" smtClean="0"/>
              <a:t> ед. техники</a:t>
            </a:r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2542F2-702A-440D-8193-ADC272A4A4E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  <a:latin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D561496-9CD3-4EB6-A7CD-B775C8152523}" type="datetimeFigureOut">
              <a:rPr lang="ru-RU"/>
              <a:pPr>
                <a:defRPr/>
              </a:pPr>
              <a:t>23.08.2018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ABB8A42-27EF-45A0-90F3-2AC609BD2B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50D48-C7EC-46EF-9792-204C4D30E563}" type="datetimeFigureOut">
              <a:rPr lang="ru-RU"/>
              <a:pPr>
                <a:defRPr/>
              </a:pPr>
              <a:t>23.08.2018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CF901-78D9-48A9-8463-6DC26B1C2A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317E5-75C5-4802-BA82-21257881BE6D}" type="datetimeFigureOut">
              <a:rPr lang="ru-RU"/>
              <a:pPr>
                <a:defRPr/>
              </a:pPr>
              <a:t>23.08.2018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A75B7-CDA9-45B6-A61B-F2876C5005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E409D-B7B9-4CCB-905D-41DFA4FF48A4}" type="datetimeFigureOut">
              <a:rPr lang="ru-RU"/>
              <a:pPr>
                <a:defRPr/>
              </a:pPr>
              <a:t>23.08.2018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3EF0B-1A88-4083-A757-9BB367B24D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0B150-FEB5-4399-A272-F70416F06EFC}" type="datetimeFigureOut">
              <a:rPr lang="ru-RU"/>
              <a:pPr>
                <a:defRPr/>
              </a:pPr>
              <a:t>23.08.2018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4AE61E1-8E03-4425-A6BC-0FC724DCDE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F1105B2-F53E-471C-93EE-10E4AD117DB6}" type="datetimeFigureOut">
              <a:rPr lang="ru-RU"/>
              <a:pPr>
                <a:defRPr/>
              </a:pPr>
              <a:t>23.08.2018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26DAA2D-E092-4344-B272-F2059DAAE6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062F49F-BBED-4437-ADD2-2BD9E91DE071}" type="datetimeFigureOut">
              <a:rPr lang="ru-RU"/>
              <a:pPr>
                <a:defRPr/>
              </a:pPr>
              <a:t>23.08.2018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000EE62-BAEA-4ED5-A200-0B60FE1EC6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0918B-A981-4B07-B506-B9ECE1742680}" type="datetimeFigureOut">
              <a:rPr lang="ru-RU"/>
              <a:pPr>
                <a:defRPr/>
              </a:pPr>
              <a:t>23.08.2018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89D99-F9D1-4A86-9CA4-D1029ABC2B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7B3A5-272A-4EFB-86DE-DAC46913C70E}" type="datetimeFigureOut">
              <a:rPr lang="ru-RU"/>
              <a:pPr>
                <a:defRPr/>
              </a:pPr>
              <a:t>23.08.2018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9B4B5C1-A0BF-4323-92F8-A13E9EF215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6B8FF-D823-4DBA-BAD7-AE2CBD145309}" type="datetimeFigureOut">
              <a:rPr lang="ru-RU"/>
              <a:pPr>
                <a:defRPr/>
              </a:pPr>
              <a:t>23.08.2018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22ADA-08B8-47BC-9E1A-C1C4B24692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>
                <a:latin typeface="Calibri" pitchFamily="34" charset="0"/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A23A0ED-EF52-401A-A776-E44563A5EEB1}" type="datetimeFigureOut">
              <a:rPr lang="ru-RU"/>
              <a:pPr>
                <a:defRPr/>
              </a:pPr>
              <a:t>23.08.2018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015280E1-CFD2-4F9D-A46D-3481ADCD7A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8E8F86-EC44-4629-AD4A-8D6BDDCDA657}" type="datetimeFigureOut">
              <a:rPr lang="ru-RU"/>
              <a:pPr>
                <a:defRPr/>
              </a:pPr>
              <a:t>23.08.2018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D90D1B-AD46-4506-A99E-F1795DCFCE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45" r:id="rId2"/>
    <p:sldLayoutId id="2147483750" r:id="rId3"/>
    <p:sldLayoutId id="2147483751" r:id="rId4"/>
    <p:sldLayoutId id="2147483752" r:id="rId5"/>
    <p:sldLayoutId id="2147483746" r:id="rId6"/>
    <p:sldLayoutId id="2147483753" r:id="rId7"/>
    <p:sldLayoutId id="2147483747" r:id="rId8"/>
    <p:sldLayoutId id="2147483754" r:id="rId9"/>
    <p:sldLayoutId id="2147483748" r:id="rId10"/>
    <p:sldLayoutId id="2147483755" r:id="rId11"/>
  </p:sldLayoutIdLst>
  <p:transition spd="slow" advClick="0" advTm="10000">
    <p:blinds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BD639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tiff"/><Relationship Id="rId5" Type="http://schemas.openxmlformats.org/officeDocument/2006/relationships/image" Target="../media/image50.png"/><Relationship Id="rId4" Type="http://schemas.openxmlformats.org/officeDocument/2006/relationships/image" Target="../media/image4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0.jpeg"/><Relationship Id="rId4" Type="http://schemas.openxmlformats.org/officeDocument/2006/relationships/image" Target="../media/image55.jpe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9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74"/>
          <p:cNvSpPr>
            <a:spLocks noChangeArrowheads="1"/>
          </p:cNvSpPr>
          <p:nvPr/>
        </p:nvSpPr>
        <p:spPr bwMode="auto">
          <a:xfrm>
            <a:off x="6500813" y="285750"/>
            <a:ext cx="2071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>
                <a:solidFill>
                  <a:schemeClr val="bg1"/>
                </a:solidFill>
                <a:latin typeface="Calibri" pitchFamily="34" charset="0"/>
              </a:rPr>
              <a:t>2006-2010 г. - изготовление опытно-промышленной партии БЕЛАЗ-75570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835150" y="2708275"/>
            <a:ext cx="6192838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227461" y="620688"/>
            <a:ext cx="4272323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Карьерная техника ОАО «БЕЛАЗ»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для горнодобывающих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предприятий.</a:t>
            </a:r>
            <a:endParaRPr lang="ru-RU" sz="20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222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3" cstate="print"/>
          <a:srcRect t="-25716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14634" y="6453188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FF44F5-26F1-4E88-AD0E-E32BCAEC5DA8}" type="slidenum">
              <a:rPr lang="ru-RU" sz="900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z="900" smtClean="0">
              <a:solidFill>
                <a:schemeClr val="bg1"/>
              </a:solidFill>
            </a:endParaRPr>
          </a:p>
        </p:txBody>
      </p:sp>
      <p:sp>
        <p:nvSpPr>
          <p:cNvPr id="14" name="Дата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fld id="{B42D4309-E98B-4E65-8A64-CF6F45BA4D70}" type="datetime1">
              <a:rPr lang="ru-RU" sz="80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23.08.2018</a:t>
            </a:fld>
            <a:endParaRPr lang="ru-RU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90800" y="6416675"/>
            <a:ext cx="4191000" cy="365125"/>
          </a:xfrm>
        </p:spPr>
        <p:txBody>
          <a:bodyPr/>
          <a:lstStyle/>
          <a:p>
            <a:pPr>
              <a:defRPr/>
            </a:pPr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История, современность, перспективы развития белорусской карьерной техники </a:t>
            </a:r>
            <a:r>
              <a:rPr lang="ru-RU" sz="800" dirty="0" smtClean="0">
                <a:cs typeface="Arial" pitchFamily="34" charset="0"/>
              </a:rPr>
              <a:t/>
            </a:r>
            <a:br>
              <a:rPr lang="ru-RU" sz="800" dirty="0" smtClean="0">
                <a:cs typeface="Arial" pitchFamily="34" charset="0"/>
              </a:rPr>
            </a:br>
            <a:endParaRPr lang="ru-RU" sz="800" dirty="0"/>
          </a:p>
        </p:txBody>
      </p:sp>
      <p:sp>
        <p:nvSpPr>
          <p:cNvPr id="9227" name="TextBox 21"/>
          <p:cNvSpPr txBox="1">
            <a:spLocks noChangeArrowheads="1"/>
          </p:cNvSpPr>
          <p:nvPr/>
        </p:nvSpPr>
        <p:spPr bwMode="auto">
          <a:xfrm>
            <a:off x="4921250" y="5718175"/>
            <a:ext cx="24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9229" name="TextBox 20"/>
          <p:cNvSpPr txBox="1">
            <a:spLocks noChangeArrowheads="1"/>
          </p:cNvSpPr>
          <p:nvPr/>
        </p:nvSpPr>
        <p:spPr bwMode="auto">
          <a:xfrm>
            <a:off x="7894638" y="5868988"/>
            <a:ext cx="24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347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231" name="Рисунок 8" descr="ob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2060575"/>
            <a:ext cx="7559675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Белаз_7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692696"/>
            <a:ext cx="1839813" cy="72008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74"/>
          <p:cNvSpPr>
            <a:spLocks noChangeArrowheads="1"/>
          </p:cNvSpPr>
          <p:nvPr/>
        </p:nvSpPr>
        <p:spPr bwMode="auto">
          <a:xfrm>
            <a:off x="6500813" y="285750"/>
            <a:ext cx="2071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>
                <a:solidFill>
                  <a:schemeClr val="bg1"/>
                </a:solidFill>
                <a:latin typeface="Calibri" pitchFamily="34" charset="0"/>
              </a:rPr>
              <a:t>2006-2010 г. - изготовление опытно-промышленной партии БЕЛАЗ-75570</a:t>
            </a:r>
          </a:p>
        </p:txBody>
      </p:sp>
      <p:sp>
        <p:nvSpPr>
          <p:cNvPr id="16387" name="TextBox 21"/>
          <p:cNvSpPr txBox="1">
            <a:spLocks noChangeArrowheads="1"/>
          </p:cNvSpPr>
          <p:nvPr/>
        </p:nvSpPr>
        <p:spPr bwMode="auto">
          <a:xfrm>
            <a:off x="4921250" y="5718175"/>
            <a:ext cx="24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6388" name="TextBox 20"/>
          <p:cNvSpPr txBox="1">
            <a:spLocks noChangeArrowheads="1"/>
          </p:cNvSpPr>
          <p:nvPr/>
        </p:nvSpPr>
        <p:spPr bwMode="auto">
          <a:xfrm>
            <a:off x="7894638" y="5868988"/>
            <a:ext cx="24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0" y="6237312"/>
            <a:ext cx="2555776" cy="6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40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610599" y="6381328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E0BC01-2426-42A9-A4A6-3E9DC3327277}" type="slidenum">
              <a:rPr lang="ru-RU" sz="900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sz="900" dirty="0" smtClean="0">
              <a:solidFill>
                <a:schemeClr val="bg1"/>
              </a:solidFill>
            </a:endParaRPr>
          </a:p>
        </p:txBody>
      </p:sp>
      <p:pic>
        <p:nvPicPr>
          <p:cNvPr id="32" name="Рисунок 31" descr="Белаз_7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165304"/>
            <a:ext cx="1497293" cy="586022"/>
          </a:xfrm>
          <a:prstGeom prst="rect">
            <a:avLst/>
          </a:prstGeom>
        </p:spPr>
      </p:pic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838200" y="1628775"/>
            <a:ext cx="464343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latin typeface="+mj-lt"/>
              </a:rPr>
              <a:t>В состав производственно-сервисной службы предприятия входит</a:t>
            </a:r>
          </a:p>
          <a:p>
            <a:r>
              <a:rPr lang="ru-RU" sz="1200" dirty="0">
                <a:latin typeface="+mj-lt"/>
              </a:rPr>
              <a:t>широко разветвленная   </a:t>
            </a:r>
            <a:r>
              <a:rPr lang="ru-RU" sz="1400" b="1" i="1" dirty="0">
                <a:latin typeface="+mj-lt"/>
              </a:rPr>
              <a:t>сеть сервисных центров</a:t>
            </a:r>
            <a:r>
              <a:rPr lang="ru-RU" sz="1400" dirty="0">
                <a:latin typeface="+mj-lt"/>
              </a:rPr>
              <a:t>,        </a:t>
            </a:r>
            <a:r>
              <a:rPr lang="ru-RU" sz="1200" dirty="0">
                <a:latin typeface="+mj-lt"/>
              </a:rPr>
              <a:t>расположенных в местах эксплуатации около единиц белорусской карьерной техники.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94532" y="2688515"/>
            <a:ext cx="2503735" cy="1725073"/>
          </a:xfrm>
          <a:prstGeom prst="roundRect">
            <a:avLst/>
          </a:prstGeom>
          <a:blipFill>
            <a:blip r:embed="rId4" cstate="screen">
              <a:extLst>
                <a:ext uri="{28A0092B-C50C-407E-A947-70E740481C1C}"/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Скругленный прямоугольник 12"/>
          <p:cNvSpPr/>
          <p:nvPr/>
        </p:nvSpPr>
        <p:spPr>
          <a:xfrm>
            <a:off x="3648075" y="2689225"/>
            <a:ext cx="2505075" cy="1724025"/>
          </a:xfrm>
          <a:prstGeom prst="roundRect">
            <a:avLst/>
          </a:prstGeom>
          <a:blipFill>
            <a:blip r:embed="rId5" cstate="screen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Скругленный прямоугольник 13"/>
          <p:cNvSpPr/>
          <p:nvPr/>
        </p:nvSpPr>
        <p:spPr>
          <a:xfrm>
            <a:off x="6402388" y="2689225"/>
            <a:ext cx="2389187" cy="1724025"/>
          </a:xfrm>
          <a:prstGeom prst="roundRect">
            <a:avLst/>
          </a:prstGeom>
          <a:blipFill>
            <a:blip r:embed="rId6" cstate="screen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Прямоугольник 7"/>
          <p:cNvSpPr>
            <a:spLocks noChangeArrowheads="1"/>
          </p:cNvSpPr>
          <p:nvPr/>
        </p:nvSpPr>
        <p:spPr bwMode="auto">
          <a:xfrm>
            <a:off x="5257800" y="4586288"/>
            <a:ext cx="339883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 dirty="0" smtClean="0">
                <a:latin typeface="+mj-lt"/>
              </a:rPr>
              <a:t>Сервисное обслуживание техники проводится</a:t>
            </a:r>
            <a:r>
              <a:rPr lang="en-US" sz="1200" dirty="0" smtClean="0">
                <a:latin typeface="+mj-lt"/>
              </a:rPr>
              <a:t> </a:t>
            </a:r>
            <a:r>
              <a:rPr lang="ru-RU" sz="1400" b="1" i="1" dirty="0" smtClean="0">
                <a:latin typeface="+mj-lt"/>
              </a:rPr>
              <a:t>квалифицированными специалистами</a:t>
            </a:r>
            <a:r>
              <a:rPr lang="ru-RU" sz="1400" dirty="0" smtClean="0">
                <a:latin typeface="+mj-lt"/>
              </a:rPr>
              <a:t>,</a:t>
            </a:r>
            <a:r>
              <a:rPr lang="en-US" sz="1400" dirty="0" smtClean="0">
                <a:latin typeface="+mj-lt"/>
              </a:rPr>
              <a:t> </a:t>
            </a:r>
            <a:r>
              <a:rPr lang="ru-RU" sz="1200" dirty="0" smtClean="0">
                <a:latin typeface="+mj-lt"/>
              </a:rPr>
              <a:t>которые ежегодно проходят обучение на базе</a:t>
            </a:r>
            <a:r>
              <a:rPr lang="en-US" sz="1200" dirty="0" smtClean="0">
                <a:latin typeface="+mj-lt"/>
              </a:rPr>
              <a:t> </a:t>
            </a:r>
            <a:r>
              <a:rPr lang="ru-RU" sz="1400" b="1" i="1" dirty="0" smtClean="0">
                <a:latin typeface="+mj-lt"/>
              </a:rPr>
              <a:t>учебного центра   </a:t>
            </a:r>
            <a:r>
              <a:rPr lang="ru-RU" sz="1200" dirty="0" smtClean="0">
                <a:latin typeface="+mj-lt"/>
              </a:rPr>
              <a:t>завода.</a:t>
            </a:r>
            <a:endParaRPr lang="ru-RU" sz="1200" dirty="0">
              <a:latin typeface="+mj-lt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6116638" y="692150"/>
            <a:ext cx="27797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/>
              <a:t>СЕРВИСНОЕ ОБЕСПЕЧЕНИЕ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6227763" y="1052513"/>
            <a:ext cx="256381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395288" y="260350"/>
            <a:ext cx="2397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ОАО «БЕЛАЗ» сегодня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84188" y="692696"/>
            <a:ext cx="2447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74"/>
          <p:cNvSpPr>
            <a:spLocks noChangeArrowheads="1"/>
          </p:cNvSpPr>
          <p:nvPr/>
        </p:nvSpPr>
        <p:spPr bwMode="auto">
          <a:xfrm>
            <a:off x="6500813" y="285750"/>
            <a:ext cx="2071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>
                <a:solidFill>
                  <a:schemeClr val="bg1"/>
                </a:solidFill>
                <a:latin typeface="Calibri" pitchFamily="34" charset="0"/>
              </a:rPr>
              <a:t>2006-2010 г. - изготовление опытно-промышленной партии БЕЛАЗ-75570</a:t>
            </a:r>
          </a:p>
        </p:txBody>
      </p:sp>
      <p:sp>
        <p:nvSpPr>
          <p:cNvPr id="16387" name="TextBox 21"/>
          <p:cNvSpPr txBox="1">
            <a:spLocks noChangeArrowheads="1"/>
          </p:cNvSpPr>
          <p:nvPr/>
        </p:nvSpPr>
        <p:spPr bwMode="auto">
          <a:xfrm>
            <a:off x="4921250" y="5718175"/>
            <a:ext cx="24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6388" name="TextBox 20"/>
          <p:cNvSpPr txBox="1">
            <a:spLocks noChangeArrowheads="1"/>
          </p:cNvSpPr>
          <p:nvPr/>
        </p:nvSpPr>
        <p:spPr bwMode="auto">
          <a:xfrm>
            <a:off x="7894638" y="5868988"/>
            <a:ext cx="24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0" y="6237312"/>
            <a:ext cx="2555776" cy="6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40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610599" y="6381328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E0BC01-2426-42A9-A4A6-3E9DC3327277}" type="slidenum">
              <a:rPr lang="ru-RU" sz="900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z="900" dirty="0" smtClean="0">
              <a:solidFill>
                <a:schemeClr val="bg1"/>
              </a:solidFill>
            </a:endParaRPr>
          </a:p>
        </p:txBody>
      </p:sp>
      <p:pic>
        <p:nvPicPr>
          <p:cNvPr id="32" name="Рисунок 31" descr="Белаз_7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165304"/>
            <a:ext cx="1497293" cy="586022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476375" y="1414460"/>
            <a:ext cx="375443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1200" dirty="0">
                <a:latin typeface="+mj-lt"/>
              </a:rPr>
              <a:t>За последние </a:t>
            </a:r>
            <a:r>
              <a:rPr lang="ru-RU" sz="1200" dirty="0" smtClean="0">
                <a:latin typeface="+mj-lt"/>
              </a:rPr>
              <a:t>двадцать </a:t>
            </a:r>
            <a:r>
              <a:rPr lang="ru-RU" sz="1200" dirty="0">
                <a:latin typeface="+mj-lt"/>
              </a:rPr>
              <a:t>лет </a:t>
            </a:r>
            <a:r>
              <a:rPr lang="ru-RU" sz="1200" dirty="0" smtClean="0">
                <a:latin typeface="+mj-lt"/>
              </a:rPr>
              <a:t>БЕЛАЗ</a:t>
            </a:r>
          </a:p>
          <a:p>
            <a:pPr eaLnBrk="0" hangingPunct="0"/>
            <a:r>
              <a:rPr lang="ru-RU" sz="1200" dirty="0" smtClean="0">
                <a:latin typeface="+mj-lt"/>
              </a:rPr>
              <a:t>осуществляет </a:t>
            </a:r>
            <a:r>
              <a:rPr lang="ru-RU" sz="1200" dirty="0">
                <a:latin typeface="+mj-lt"/>
              </a:rPr>
              <a:t>уже </a:t>
            </a:r>
            <a:endParaRPr lang="en-US" sz="1200" dirty="0">
              <a:latin typeface="+mj-lt"/>
            </a:endParaRPr>
          </a:p>
          <a:p>
            <a:pPr eaLnBrk="0" hangingPunct="0"/>
            <a:r>
              <a:rPr lang="ru-RU" sz="1400" b="1" i="1" dirty="0">
                <a:latin typeface="+mj-lt"/>
              </a:rPr>
              <a:t>третью крупнейшую    </a:t>
            </a:r>
            <a:r>
              <a:rPr lang="ru-RU" sz="1200" dirty="0">
                <a:latin typeface="+mj-lt"/>
              </a:rPr>
              <a:t>реконструкцию</a:t>
            </a:r>
            <a:r>
              <a:rPr lang="ru-RU" sz="1400" dirty="0">
                <a:latin typeface="+mj-lt"/>
              </a:rPr>
              <a:t> </a:t>
            </a:r>
            <a:r>
              <a:rPr lang="ru-RU" sz="1200" dirty="0">
                <a:latin typeface="+mj-lt"/>
              </a:rPr>
              <a:t>действующего производства.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526456" y="2514042"/>
            <a:ext cx="2286000" cy="1575053"/>
          </a:xfrm>
          <a:prstGeom prst="roundRect">
            <a:avLst/>
          </a:prstGeom>
          <a:blipFill>
            <a:blip r:embed="rId4" cstate="screen">
              <a:extLst>
                <a:ext uri="{28A0092B-C50C-407E-A947-70E740481C1C}"/>
              </a:extLst>
            </a:blip>
            <a:srcRect/>
            <a:stretch>
              <a:fillRect t="-18000" b="-1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Скругленный прямоугольник 12"/>
          <p:cNvSpPr/>
          <p:nvPr/>
        </p:nvSpPr>
        <p:spPr>
          <a:xfrm>
            <a:off x="1527175" y="4264571"/>
            <a:ext cx="2286000" cy="1574800"/>
          </a:xfrm>
          <a:prstGeom prst="roundRect">
            <a:avLst/>
          </a:prstGeom>
          <a:blipFill>
            <a:blip r:embed="rId5" cstate="screen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4800600" y="692696"/>
            <a:ext cx="39354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/>
              <a:t>СОВЕРШЕНСТВОВАНИЕ ПРОИЗВОДСТВА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932363" y="1056234"/>
            <a:ext cx="38163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олилиния 15"/>
          <p:cNvSpPr/>
          <p:nvPr/>
        </p:nvSpPr>
        <p:spPr>
          <a:xfrm>
            <a:off x="6251575" y="2904084"/>
            <a:ext cx="1173163" cy="54927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15311"/>
                </a:lnTo>
                <a:lnTo>
                  <a:pt x="1280569" y="415311"/>
                </a:lnTo>
                <a:lnTo>
                  <a:pt x="1280569" y="60943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Полилиния 16"/>
          <p:cNvSpPr/>
          <p:nvPr/>
        </p:nvSpPr>
        <p:spPr>
          <a:xfrm>
            <a:off x="5078413" y="2904084"/>
            <a:ext cx="1173162" cy="54927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80569" y="0"/>
                </a:moveTo>
                <a:lnTo>
                  <a:pt x="1280569" y="415311"/>
                </a:lnTo>
                <a:lnTo>
                  <a:pt x="0" y="415311"/>
                </a:lnTo>
                <a:lnTo>
                  <a:pt x="0" y="60943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Полилиния 17"/>
          <p:cNvSpPr/>
          <p:nvPr/>
        </p:nvSpPr>
        <p:spPr>
          <a:xfrm>
            <a:off x="5384800" y="1628801"/>
            <a:ext cx="1919288" cy="1292746"/>
          </a:xfrm>
          <a:custGeom>
            <a:avLst/>
            <a:gdLst>
              <a:gd name="connsiteX0" fmla="*/ 0 w 2095477"/>
              <a:gd name="connsiteY0" fmla="*/ 133063 h 1330628"/>
              <a:gd name="connsiteX1" fmla="*/ 133063 w 2095477"/>
              <a:gd name="connsiteY1" fmla="*/ 0 h 1330628"/>
              <a:gd name="connsiteX2" fmla="*/ 1962414 w 2095477"/>
              <a:gd name="connsiteY2" fmla="*/ 0 h 1330628"/>
              <a:gd name="connsiteX3" fmla="*/ 2095477 w 2095477"/>
              <a:gd name="connsiteY3" fmla="*/ 133063 h 1330628"/>
              <a:gd name="connsiteX4" fmla="*/ 2095477 w 2095477"/>
              <a:gd name="connsiteY4" fmla="*/ 1197565 h 1330628"/>
              <a:gd name="connsiteX5" fmla="*/ 1962414 w 2095477"/>
              <a:gd name="connsiteY5" fmla="*/ 1330628 h 1330628"/>
              <a:gd name="connsiteX6" fmla="*/ 133063 w 2095477"/>
              <a:gd name="connsiteY6" fmla="*/ 1330628 h 1330628"/>
              <a:gd name="connsiteX7" fmla="*/ 0 w 2095477"/>
              <a:gd name="connsiteY7" fmla="*/ 1197565 h 1330628"/>
              <a:gd name="connsiteX8" fmla="*/ 0 w 2095477"/>
              <a:gd name="connsiteY8" fmla="*/ 133063 h 133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5477" h="1330628">
                <a:moveTo>
                  <a:pt x="0" y="133063"/>
                </a:moveTo>
                <a:cubicBezTo>
                  <a:pt x="0" y="59574"/>
                  <a:pt x="59574" y="0"/>
                  <a:pt x="133063" y="0"/>
                </a:cubicBezTo>
                <a:lnTo>
                  <a:pt x="1962414" y="0"/>
                </a:lnTo>
                <a:cubicBezTo>
                  <a:pt x="2035903" y="0"/>
                  <a:pt x="2095477" y="59574"/>
                  <a:pt x="2095477" y="133063"/>
                </a:cubicBezTo>
                <a:lnTo>
                  <a:pt x="2095477" y="1197565"/>
                </a:lnTo>
                <a:cubicBezTo>
                  <a:pt x="2095477" y="1271054"/>
                  <a:pt x="2035903" y="1330628"/>
                  <a:pt x="1962414" y="1330628"/>
                </a:cubicBezTo>
                <a:lnTo>
                  <a:pt x="133063" y="1330628"/>
                </a:lnTo>
                <a:cubicBezTo>
                  <a:pt x="59574" y="1330628"/>
                  <a:pt x="0" y="1271054"/>
                  <a:pt x="0" y="1197565"/>
                </a:cubicBezTo>
                <a:lnTo>
                  <a:pt x="0" y="133063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80883" tIns="80883" rIns="80883" bIns="80883" spcCol="1270" anchor="ctr"/>
          <a:lstStyle/>
          <a:p>
            <a:pPr algn="ctr" defTabSz="4889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dirty="0">
                <a:latin typeface="+mj-lt"/>
                <a:cs typeface="Arial" pitchFamily="34" charset="0"/>
              </a:rPr>
              <a:t>На первом этапе </a:t>
            </a:r>
            <a:r>
              <a:rPr lang="ru-RU" sz="1200" dirty="0">
                <a:solidFill>
                  <a:schemeClr val="tx1"/>
                </a:solidFill>
                <a:latin typeface="+mj-lt"/>
                <a:cs typeface="Arial" pitchFamily="34" charset="0"/>
              </a:rPr>
              <a:t>проведено </a:t>
            </a:r>
            <a:r>
              <a:rPr lang="ru-RU" sz="1200" dirty="0">
                <a:latin typeface="+mj-lt"/>
                <a:cs typeface="Arial" pitchFamily="34" charset="0"/>
              </a:rPr>
              <a:t>техническое перевооружение действующего производства за счет привлеченных средств. Проведена реконструкция: </a:t>
            </a:r>
            <a:endParaRPr lang="ru-RU" sz="1200" dirty="0">
              <a:latin typeface="+mj-lt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332288" y="3532734"/>
            <a:ext cx="1919287" cy="1196975"/>
          </a:xfrm>
          <a:custGeom>
            <a:avLst/>
            <a:gdLst>
              <a:gd name="connsiteX0" fmla="*/ 0 w 2095477"/>
              <a:gd name="connsiteY0" fmla="*/ 133063 h 1330628"/>
              <a:gd name="connsiteX1" fmla="*/ 133063 w 2095477"/>
              <a:gd name="connsiteY1" fmla="*/ 0 h 1330628"/>
              <a:gd name="connsiteX2" fmla="*/ 1962414 w 2095477"/>
              <a:gd name="connsiteY2" fmla="*/ 0 h 1330628"/>
              <a:gd name="connsiteX3" fmla="*/ 2095477 w 2095477"/>
              <a:gd name="connsiteY3" fmla="*/ 133063 h 1330628"/>
              <a:gd name="connsiteX4" fmla="*/ 2095477 w 2095477"/>
              <a:gd name="connsiteY4" fmla="*/ 1197565 h 1330628"/>
              <a:gd name="connsiteX5" fmla="*/ 1962414 w 2095477"/>
              <a:gd name="connsiteY5" fmla="*/ 1330628 h 1330628"/>
              <a:gd name="connsiteX6" fmla="*/ 133063 w 2095477"/>
              <a:gd name="connsiteY6" fmla="*/ 1330628 h 1330628"/>
              <a:gd name="connsiteX7" fmla="*/ 0 w 2095477"/>
              <a:gd name="connsiteY7" fmla="*/ 1197565 h 1330628"/>
              <a:gd name="connsiteX8" fmla="*/ 0 w 2095477"/>
              <a:gd name="connsiteY8" fmla="*/ 133063 h 133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5477" h="1330628">
                <a:moveTo>
                  <a:pt x="0" y="133063"/>
                </a:moveTo>
                <a:cubicBezTo>
                  <a:pt x="0" y="59574"/>
                  <a:pt x="59574" y="0"/>
                  <a:pt x="133063" y="0"/>
                </a:cubicBezTo>
                <a:lnTo>
                  <a:pt x="1962414" y="0"/>
                </a:lnTo>
                <a:cubicBezTo>
                  <a:pt x="2035903" y="0"/>
                  <a:pt x="2095477" y="59574"/>
                  <a:pt x="2095477" y="133063"/>
                </a:cubicBezTo>
                <a:lnTo>
                  <a:pt x="2095477" y="1197565"/>
                </a:lnTo>
                <a:cubicBezTo>
                  <a:pt x="2095477" y="1271054"/>
                  <a:pt x="2035903" y="1330628"/>
                  <a:pt x="1962414" y="1330628"/>
                </a:cubicBezTo>
                <a:lnTo>
                  <a:pt x="133063" y="1330628"/>
                </a:lnTo>
                <a:cubicBezTo>
                  <a:pt x="59574" y="1330628"/>
                  <a:pt x="0" y="1271054"/>
                  <a:pt x="0" y="1197565"/>
                </a:cubicBezTo>
                <a:lnTo>
                  <a:pt x="0" y="133063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80883" tIns="80883" rIns="80883" bIns="80883" spcCol="1270" anchor="ctr"/>
          <a:lstStyle/>
          <a:p>
            <a:pPr algn="ctr" defTabSz="4889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dirty="0">
                <a:latin typeface="+mj-lt"/>
                <a:cs typeface="Arial" pitchFamily="34" charset="0"/>
              </a:rPr>
              <a:t>производственной базы на основе гибких технологий по всем технологическим переделам</a:t>
            </a:r>
            <a:endParaRPr lang="ru-RU" sz="1200" dirty="0">
              <a:latin typeface="+mj-lt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370638" y="3532734"/>
            <a:ext cx="1919287" cy="1196975"/>
          </a:xfrm>
          <a:custGeom>
            <a:avLst/>
            <a:gdLst>
              <a:gd name="connsiteX0" fmla="*/ 0 w 2095477"/>
              <a:gd name="connsiteY0" fmla="*/ 133063 h 1330628"/>
              <a:gd name="connsiteX1" fmla="*/ 133063 w 2095477"/>
              <a:gd name="connsiteY1" fmla="*/ 0 h 1330628"/>
              <a:gd name="connsiteX2" fmla="*/ 1962414 w 2095477"/>
              <a:gd name="connsiteY2" fmla="*/ 0 h 1330628"/>
              <a:gd name="connsiteX3" fmla="*/ 2095477 w 2095477"/>
              <a:gd name="connsiteY3" fmla="*/ 133063 h 1330628"/>
              <a:gd name="connsiteX4" fmla="*/ 2095477 w 2095477"/>
              <a:gd name="connsiteY4" fmla="*/ 1197565 h 1330628"/>
              <a:gd name="connsiteX5" fmla="*/ 1962414 w 2095477"/>
              <a:gd name="connsiteY5" fmla="*/ 1330628 h 1330628"/>
              <a:gd name="connsiteX6" fmla="*/ 133063 w 2095477"/>
              <a:gd name="connsiteY6" fmla="*/ 1330628 h 1330628"/>
              <a:gd name="connsiteX7" fmla="*/ 0 w 2095477"/>
              <a:gd name="connsiteY7" fmla="*/ 1197565 h 1330628"/>
              <a:gd name="connsiteX8" fmla="*/ 0 w 2095477"/>
              <a:gd name="connsiteY8" fmla="*/ 133063 h 133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5477" h="1330628">
                <a:moveTo>
                  <a:pt x="0" y="133063"/>
                </a:moveTo>
                <a:cubicBezTo>
                  <a:pt x="0" y="59574"/>
                  <a:pt x="59574" y="0"/>
                  <a:pt x="133063" y="0"/>
                </a:cubicBezTo>
                <a:lnTo>
                  <a:pt x="1962414" y="0"/>
                </a:lnTo>
                <a:cubicBezTo>
                  <a:pt x="2035903" y="0"/>
                  <a:pt x="2095477" y="59574"/>
                  <a:pt x="2095477" y="133063"/>
                </a:cubicBezTo>
                <a:lnTo>
                  <a:pt x="2095477" y="1197565"/>
                </a:lnTo>
                <a:cubicBezTo>
                  <a:pt x="2095477" y="1271054"/>
                  <a:pt x="2035903" y="1330628"/>
                  <a:pt x="1962414" y="1330628"/>
                </a:cubicBezTo>
                <a:lnTo>
                  <a:pt x="133063" y="1330628"/>
                </a:lnTo>
                <a:cubicBezTo>
                  <a:pt x="59574" y="1330628"/>
                  <a:pt x="0" y="1271054"/>
                  <a:pt x="0" y="1197565"/>
                </a:cubicBezTo>
                <a:lnTo>
                  <a:pt x="0" y="133063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80883" tIns="80883" rIns="80883" bIns="80883" spcCol="1270" anchor="ctr"/>
          <a:lstStyle/>
          <a:p>
            <a:pPr algn="ctr" defTabSz="4889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dirty="0">
                <a:latin typeface="+mj-lt"/>
                <a:cs typeface="Arial" pitchFamily="34" charset="0"/>
              </a:rPr>
              <a:t>конструкторско-исследовательской базы с испытательным комплексом и полигоном</a:t>
            </a:r>
            <a:endParaRPr lang="ru-RU" sz="1200" dirty="0">
              <a:latin typeface="+mj-lt"/>
            </a:endParaRPr>
          </a:p>
        </p:txBody>
      </p:sp>
      <p:sp>
        <p:nvSpPr>
          <p:cNvPr id="25" name="Прямоугольник 26"/>
          <p:cNvSpPr>
            <a:spLocks noChangeArrowheads="1"/>
          </p:cNvSpPr>
          <p:nvPr/>
        </p:nvSpPr>
        <p:spPr bwMode="auto">
          <a:xfrm>
            <a:off x="4067944" y="4869160"/>
            <a:ext cx="49685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1200" dirty="0">
                <a:latin typeface="+mj-lt"/>
              </a:rPr>
              <a:t>Успешная реализация проекта </a:t>
            </a:r>
            <a:r>
              <a:rPr lang="ru-RU" sz="1200" dirty="0" smtClean="0">
                <a:latin typeface="+mj-lt"/>
              </a:rPr>
              <a:t>позволила </a:t>
            </a:r>
            <a:r>
              <a:rPr lang="ru-RU" sz="1200" dirty="0">
                <a:latin typeface="+mj-lt"/>
              </a:rPr>
              <a:t>значительно           </a:t>
            </a:r>
            <a:r>
              <a:rPr lang="ru-RU" sz="1400" b="1" i="1" dirty="0">
                <a:latin typeface="+mj-lt"/>
              </a:rPr>
              <a:t>сократить сроки  </a:t>
            </a:r>
            <a:r>
              <a:rPr lang="ru-RU" sz="1200" dirty="0">
                <a:latin typeface="+mj-lt"/>
              </a:rPr>
              <a:t>разработки и постановки на производство новой продукции,  </a:t>
            </a:r>
            <a:r>
              <a:rPr lang="ru-RU" sz="1400" b="1" i="1" dirty="0">
                <a:latin typeface="+mj-lt"/>
              </a:rPr>
              <a:t>повысить технический уровень</a:t>
            </a:r>
            <a:r>
              <a:rPr lang="ru-RU" sz="1400" b="1" i="1" dirty="0">
                <a:solidFill>
                  <a:srgbClr val="0070C0"/>
                </a:solidFill>
                <a:latin typeface="+mj-lt"/>
              </a:rPr>
              <a:t>  </a:t>
            </a:r>
            <a:r>
              <a:rPr lang="ru-RU" sz="1200" dirty="0">
                <a:latin typeface="+mj-lt"/>
              </a:rPr>
              <a:t>выпускаемой техники и  </a:t>
            </a:r>
            <a:r>
              <a:rPr lang="ru-RU" sz="1400" b="1" i="1" dirty="0">
                <a:latin typeface="+mj-lt"/>
              </a:rPr>
              <a:t>экспортный потенциал</a:t>
            </a:r>
            <a:r>
              <a:rPr lang="ru-RU" sz="1400" dirty="0">
                <a:latin typeface="+mj-lt"/>
              </a:rPr>
              <a:t>  </a:t>
            </a:r>
            <a:r>
              <a:rPr lang="ru-RU" sz="1200" dirty="0">
                <a:latin typeface="+mj-lt"/>
              </a:rPr>
              <a:t>предприятия в целом. </a:t>
            </a:r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395288" y="260350"/>
            <a:ext cx="2397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ОАО «БЕЛАЗ» сегодня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484188" y="692696"/>
            <a:ext cx="2447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74"/>
          <p:cNvSpPr>
            <a:spLocks noChangeArrowheads="1"/>
          </p:cNvSpPr>
          <p:nvPr/>
        </p:nvSpPr>
        <p:spPr bwMode="auto">
          <a:xfrm>
            <a:off x="6500813" y="285750"/>
            <a:ext cx="2071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>
                <a:solidFill>
                  <a:schemeClr val="bg1"/>
                </a:solidFill>
                <a:latin typeface="Calibri" pitchFamily="34" charset="0"/>
              </a:rPr>
              <a:t>2006-2010 г. - изготовление опытно-промышленной партии БЕЛАЗ-75570</a:t>
            </a:r>
          </a:p>
        </p:txBody>
      </p:sp>
      <p:sp>
        <p:nvSpPr>
          <p:cNvPr id="16387" name="TextBox 21"/>
          <p:cNvSpPr txBox="1">
            <a:spLocks noChangeArrowheads="1"/>
          </p:cNvSpPr>
          <p:nvPr/>
        </p:nvSpPr>
        <p:spPr bwMode="auto">
          <a:xfrm>
            <a:off x="4921250" y="5718175"/>
            <a:ext cx="24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6388" name="TextBox 20"/>
          <p:cNvSpPr txBox="1">
            <a:spLocks noChangeArrowheads="1"/>
          </p:cNvSpPr>
          <p:nvPr/>
        </p:nvSpPr>
        <p:spPr bwMode="auto">
          <a:xfrm>
            <a:off x="7894638" y="5868988"/>
            <a:ext cx="24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0" y="6237312"/>
            <a:ext cx="2555776" cy="6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40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610599" y="6381328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E0BC01-2426-42A9-A4A6-3E9DC3327277}" type="slidenum">
              <a:rPr lang="ru-RU" sz="900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z="900" dirty="0" smtClean="0">
              <a:solidFill>
                <a:schemeClr val="bg1"/>
              </a:solidFill>
            </a:endParaRPr>
          </a:p>
        </p:txBody>
      </p:sp>
      <p:pic>
        <p:nvPicPr>
          <p:cNvPr id="32" name="Рисунок 31" descr="Белаз_7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165304"/>
            <a:ext cx="1497293" cy="586022"/>
          </a:xfrm>
          <a:prstGeom prst="rect">
            <a:avLst/>
          </a:prstGeom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4800600" y="692696"/>
            <a:ext cx="39354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/>
              <a:t>СОВЕРШЕНСТВОВАНИЕ ПРОИЗВОДСТВА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932363" y="1056234"/>
            <a:ext cx="38163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Прямоугольник 26"/>
          <p:cNvSpPr>
            <a:spLocks noChangeArrowheads="1"/>
          </p:cNvSpPr>
          <p:nvPr/>
        </p:nvSpPr>
        <p:spPr bwMode="auto">
          <a:xfrm>
            <a:off x="899592" y="1196752"/>
            <a:ext cx="64087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+mj-lt"/>
              </a:rPr>
              <a:t>С 2011 года начата и в настоящее время успешно продолжается реализация инвестиционного проекта «Создание мощностей и увеличение объемов производства и реализации карьерных самосвалов грузоподъемностью 90-450 тонн».</a:t>
            </a:r>
            <a:endParaRPr lang="ru-RU" sz="1200" dirty="0">
              <a:latin typeface="+mj-lt"/>
            </a:endParaRPr>
          </a:p>
        </p:txBody>
      </p:sp>
      <p:pic>
        <p:nvPicPr>
          <p:cNvPr id="29" name="Picture 2"/>
          <p:cNvPicPr/>
          <p:nvPr/>
        </p:nvPicPr>
        <p:blipFill>
          <a:blip r:embed="rId4" cstate="print"/>
          <a:srcRect r="10938" b="8479"/>
          <a:stretch>
            <a:fillRect/>
          </a:stretch>
        </p:blipFill>
        <p:spPr bwMode="auto">
          <a:xfrm>
            <a:off x="899592" y="1987099"/>
            <a:ext cx="3448573" cy="235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DSC_381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987099"/>
            <a:ext cx="3456384" cy="233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Прямоугольник 26"/>
          <p:cNvSpPr>
            <a:spLocks noChangeArrowheads="1"/>
          </p:cNvSpPr>
          <p:nvPr/>
        </p:nvSpPr>
        <p:spPr bwMode="auto">
          <a:xfrm>
            <a:off x="827584" y="4532927"/>
            <a:ext cx="72728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+mj-lt"/>
              </a:rPr>
              <a:t>Отличительной особенностью технологий, используемых в последние годы на ОАО «БЕЛАЗ», является гибкость создаваемых производственных процессов, обеспечивающих, при необходимости, трансформацию производственных мощностей с производства одних изделий на другие, наиболее востребованные в данный момент на рынке.</a:t>
            </a:r>
          </a:p>
          <a:p>
            <a:r>
              <a:rPr lang="ru-RU" sz="1200" dirty="0" smtClean="0">
                <a:latin typeface="+mj-lt"/>
              </a:rPr>
              <a:t>Достигается это в первую очередь за счет самого широкого применения оборудования с числовым программным управлением на всех технологических переделах производства.</a:t>
            </a:r>
            <a:endParaRPr lang="ru-RU" sz="1200" dirty="0">
              <a:latin typeface="+mj-lt"/>
            </a:endParaRP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395288" y="260350"/>
            <a:ext cx="2397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ОАО «БЕЛАЗ» сегодня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84188" y="692696"/>
            <a:ext cx="2447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2813" y="1676400"/>
            <a:ext cx="2867025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5913438" y="4113213"/>
            <a:ext cx="29797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latin typeface="+mj-lt"/>
              </a:rPr>
              <a:t>Система менеджмента качества, внедренная на ОАО «БЕЛАЗ» , сертифицирована на соответствие стандарту </a:t>
            </a:r>
            <a:r>
              <a:rPr lang="ru-RU" sz="1200" b="1" dirty="0">
                <a:latin typeface="+mj-lt"/>
              </a:rPr>
              <a:t>СТБ ISO </a:t>
            </a:r>
            <a:r>
              <a:rPr lang="ru-RU" sz="1200" b="1" dirty="0" smtClean="0">
                <a:latin typeface="+mj-lt"/>
              </a:rPr>
              <a:t>9001-20</a:t>
            </a:r>
            <a:r>
              <a:rPr lang="en-US" sz="1200" b="1" dirty="0" smtClean="0">
                <a:latin typeface="+mj-lt"/>
              </a:rPr>
              <a:t>15</a:t>
            </a:r>
            <a:r>
              <a:rPr lang="ru-RU" sz="1200" dirty="0" smtClean="0">
                <a:latin typeface="+mj-lt"/>
              </a:rPr>
              <a:t>,  </a:t>
            </a:r>
            <a:r>
              <a:rPr lang="ru-RU" sz="1200" dirty="0">
                <a:latin typeface="+mj-lt"/>
              </a:rPr>
              <a:t>что подтверждено соответствующим Сертификатом в Национальной системе РБ и сертификатом соответствия в Немецкой системе </a:t>
            </a:r>
            <a:r>
              <a:rPr lang="ru-RU" sz="1200" dirty="0" err="1">
                <a:latin typeface="+mj-lt"/>
              </a:rPr>
              <a:t>DAkkS</a:t>
            </a:r>
            <a:r>
              <a:rPr lang="ru-RU" sz="1200" dirty="0">
                <a:latin typeface="+mj-lt"/>
              </a:rPr>
              <a:t>, на соответствие международному стандарту </a:t>
            </a:r>
            <a:r>
              <a:rPr lang="ru-RU" sz="1200" b="1" dirty="0">
                <a:latin typeface="+mj-lt"/>
              </a:rPr>
              <a:t>DIN EN ISO </a:t>
            </a:r>
            <a:r>
              <a:rPr lang="ru-RU" sz="1200" b="1" dirty="0" smtClean="0">
                <a:latin typeface="+mj-lt"/>
              </a:rPr>
              <a:t>9001:20</a:t>
            </a:r>
            <a:r>
              <a:rPr lang="en-US" sz="1200" b="1" dirty="0" smtClean="0">
                <a:latin typeface="+mj-lt"/>
              </a:rPr>
              <a:t>15</a:t>
            </a:r>
            <a:r>
              <a:rPr lang="ru-RU" sz="1200" b="1" dirty="0" smtClean="0">
                <a:latin typeface="+mj-lt"/>
              </a:rPr>
              <a:t>.</a:t>
            </a:r>
            <a:endParaRPr lang="ru-RU" sz="1200" b="1" dirty="0">
              <a:latin typeface="+mj-lt"/>
            </a:endParaRPr>
          </a:p>
        </p:txBody>
      </p:sp>
      <p:pic>
        <p:nvPicPr>
          <p:cNvPr id="7" name="Рисунок 6" descr="sert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9468" y="1628801"/>
            <a:ext cx="2849889" cy="4031214"/>
          </a:xfrm>
          <a:prstGeom prst="rect">
            <a:avLst/>
          </a:prstGeom>
        </p:spPr>
      </p:pic>
      <p:pic>
        <p:nvPicPr>
          <p:cNvPr id="8" name="Рисунок 7" descr="din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1700807"/>
            <a:ext cx="2736304" cy="387868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6237312"/>
            <a:ext cx="2555776" cy="6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Номер слайда 7"/>
          <p:cNvSpPr txBox="1">
            <a:spLocks/>
          </p:cNvSpPr>
          <p:nvPr/>
        </p:nvSpPr>
        <p:spPr bwMode="auto">
          <a:xfrm>
            <a:off x="8610599" y="6381328"/>
            <a:ext cx="533401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E0BC01-2426-42A9-A4A6-3E9DC3327277}" type="slidenum">
              <a:rPr kumimoji="0" lang="ru-RU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9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Рисунок 11" descr="Белаз_7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6165304"/>
            <a:ext cx="1497293" cy="5860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83968" y="960983"/>
            <a:ext cx="477797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СООТВЕТСТВИЕ МЕЖДУНАРОДНЫМ СТАНДАРТАМ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4427984" y="1268760"/>
            <a:ext cx="460851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395288" y="260350"/>
            <a:ext cx="2397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ОАО «БЕЛАЗ» сегодня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84188" y="692696"/>
            <a:ext cx="2447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0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2771775" y="1384300"/>
            <a:ext cx="1584325" cy="719138"/>
          </a:xfrm>
          <a:custGeom>
            <a:avLst/>
            <a:gdLst>
              <a:gd name="connsiteX0" fmla="*/ 0 w 2704864"/>
              <a:gd name="connsiteY0" fmla="*/ 0 h 1003504"/>
              <a:gd name="connsiteX1" fmla="*/ 2704864 w 2704864"/>
              <a:gd name="connsiteY1" fmla="*/ 0 h 1003504"/>
              <a:gd name="connsiteX2" fmla="*/ 2704864 w 2704864"/>
              <a:gd name="connsiteY2" fmla="*/ 1003504 h 1003504"/>
              <a:gd name="connsiteX3" fmla="*/ 0 w 2704864"/>
              <a:gd name="connsiteY3" fmla="*/ 1003504 h 1003504"/>
              <a:gd name="connsiteX4" fmla="*/ 0 w 2704864"/>
              <a:gd name="connsiteY4" fmla="*/ 0 h 100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4864" h="1003504">
                <a:moveTo>
                  <a:pt x="0" y="0"/>
                </a:moveTo>
                <a:lnTo>
                  <a:pt x="2704864" y="0"/>
                </a:lnTo>
                <a:lnTo>
                  <a:pt x="2704864" y="1003504"/>
                </a:lnTo>
                <a:lnTo>
                  <a:pt x="0" y="10035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defTabSz="533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Карьерные самосвалы</a:t>
            </a:r>
          </a:p>
          <a:p>
            <a:pPr defTabSz="533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грузоподъемностью </a:t>
            </a:r>
          </a:p>
          <a:p>
            <a:pPr defTabSz="533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от 30 до 90 тонн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79388" y="908050"/>
            <a:ext cx="23885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>
                <a:latin typeface="+mj-lt"/>
                <a:cs typeface="Times New Roman" pitchFamily="18" charset="0"/>
              </a:rPr>
              <a:t>Карьерные самосвалы </a:t>
            </a:r>
          </a:p>
          <a:p>
            <a:r>
              <a:rPr lang="ru-RU" sz="1200" dirty="0">
                <a:latin typeface="+mj-lt"/>
                <a:cs typeface="Times New Roman" pitchFamily="18" charset="0"/>
              </a:rPr>
              <a:t>с гидромеханической передачей: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2771775" y="3716338"/>
            <a:ext cx="1728788" cy="720725"/>
          </a:xfrm>
          <a:custGeom>
            <a:avLst/>
            <a:gdLst>
              <a:gd name="connsiteX0" fmla="*/ 0 w 2704864"/>
              <a:gd name="connsiteY0" fmla="*/ 0 h 1003504"/>
              <a:gd name="connsiteX1" fmla="*/ 2704864 w 2704864"/>
              <a:gd name="connsiteY1" fmla="*/ 0 h 1003504"/>
              <a:gd name="connsiteX2" fmla="*/ 2704864 w 2704864"/>
              <a:gd name="connsiteY2" fmla="*/ 1003504 h 1003504"/>
              <a:gd name="connsiteX3" fmla="*/ 0 w 2704864"/>
              <a:gd name="connsiteY3" fmla="*/ 1003504 h 1003504"/>
              <a:gd name="connsiteX4" fmla="*/ 0 w 2704864"/>
              <a:gd name="connsiteY4" fmla="*/ 0 h 100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4864" h="1003504">
                <a:moveTo>
                  <a:pt x="0" y="0"/>
                </a:moveTo>
                <a:lnTo>
                  <a:pt x="2704864" y="0"/>
                </a:lnTo>
                <a:lnTo>
                  <a:pt x="2704864" y="1003504"/>
                </a:lnTo>
                <a:lnTo>
                  <a:pt x="0" y="10035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defTabSz="533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Карьерные самосвалы</a:t>
            </a:r>
          </a:p>
          <a:p>
            <a:pPr defTabSz="533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грузоподъемностью </a:t>
            </a:r>
          </a:p>
          <a:p>
            <a:pPr defTabSz="533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от 90 до 450 тонн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524920" y="1136551"/>
            <a:ext cx="19192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>
                <a:latin typeface="+mj-lt"/>
                <a:cs typeface="Times New Roman" pitchFamily="18" charset="0"/>
              </a:rPr>
              <a:t>Погрузчики и бульдозеры: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7162676" y="1433513"/>
            <a:ext cx="1801812" cy="627062"/>
          </a:xfrm>
          <a:custGeom>
            <a:avLst/>
            <a:gdLst>
              <a:gd name="connsiteX0" fmla="*/ 0 w 2704864"/>
              <a:gd name="connsiteY0" fmla="*/ 0 h 1003504"/>
              <a:gd name="connsiteX1" fmla="*/ 2704864 w 2704864"/>
              <a:gd name="connsiteY1" fmla="*/ 0 h 1003504"/>
              <a:gd name="connsiteX2" fmla="*/ 2704864 w 2704864"/>
              <a:gd name="connsiteY2" fmla="*/ 1003504 h 1003504"/>
              <a:gd name="connsiteX3" fmla="*/ 0 w 2704864"/>
              <a:gd name="connsiteY3" fmla="*/ 1003504 h 1003504"/>
              <a:gd name="connsiteX4" fmla="*/ 0 w 2704864"/>
              <a:gd name="connsiteY4" fmla="*/ 0 h 100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4864" h="1003504">
                <a:moveTo>
                  <a:pt x="0" y="0"/>
                </a:moveTo>
                <a:lnTo>
                  <a:pt x="2704864" y="0"/>
                </a:lnTo>
                <a:lnTo>
                  <a:pt x="2704864" y="1003504"/>
                </a:lnTo>
                <a:lnTo>
                  <a:pt x="0" y="10035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defTabSz="533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Погрузчики и бульдозеры</a:t>
            </a:r>
          </a:p>
          <a:p>
            <a:pPr defTabSz="533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с объемом ковша </a:t>
            </a:r>
          </a:p>
          <a:p>
            <a:pPr defTabSz="533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от 3.3 до 11 м.куб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500563" y="3141663"/>
            <a:ext cx="20224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>
                <a:latin typeface="+mj-lt"/>
                <a:cs typeface="Times New Roman" pitchFamily="18" charset="0"/>
              </a:rPr>
              <a:t>Техника для обслуживания</a:t>
            </a:r>
          </a:p>
          <a:p>
            <a:r>
              <a:rPr lang="ru-RU" sz="1200" dirty="0">
                <a:latin typeface="+mj-lt"/>
                <a:cs typeface="Times New Roman" pitchFamily="18" charset="0"/>
              </a:rPr>
              <a:t> горнотранспортных работ: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7164834" y="3787825"/>
            <a:ext cx="1871662" cy="649287"/>
          </a:xfrm>
          <a:custGeom>
            <a:avLst/>
            <a:gdLst>
              <a:gd name="connsiteX0" fmla="*/ 0 w 2704864"/>
              <a:gd name="connsiteY0" fmla="*/ 0 h 1003504"/>
              <a:gd name="connsiteX1" fmla="*/ 2704864 w 2704864"/>
              <a:gd name="connsiteY1" fmla="*/ 0 h 1003504"/>
              <a:gd name="connsiteX2" fmla="*/ 2704864 w 2704864"/>
              <a:gd name="connsiteY2" fmla="*/ 1003504 h 1003504"/>
              <a:gd name="connsiteX3" fmla="*/ 0 w 2704864"/>
              <a:gd name="connsiteY3" fmla="*/ 1003504 h 1003504"/>
              <a:gd name="connsiteX4" fmla="*/ 0 w 2704864"/>
              <a:gd name="connsiteY4" fmla="*/ 0 h 100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4864" h="1003504">
                <a:moveTo>
                  <a:pt x="0" y="0"/>
                </a:moveTo>
                <a:lnTo>
                  <a:pt x="2704864" y="0"/>
                </a:lnTo>
                <a:lnTo>
                  <a:pt x="2704864" y="1003504"/>
                </a:lnTo>
                <a:lnTo>
                  <a:pt x="0" y="10035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defTabSz="533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Тягачи-буксировщики и </a:t>
            </a:r>
          </a:p>
          <a:p>
            <a:pPr defTabSz="533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latin typeface="+mj-lt"/>
                <a:cs typeface="Times New Roman" pitchFamily="18" charset="0"/>
              </a:rPr>
              <a:t>поливооросительные</a:t>
            </a:r>
            <a:r>
              <a:rPr lang="ru-RU" sz="1200" dirty="0">
                <a:latin typeface="+mj-lt"/>
                <a:cs typeface="Times New Roman" pitchFamily="18" charset="0"/>
              </a:rPr>
              <a:t> машины</a:t>
            </a: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79388" y="3213100"/>
            <a:ext cx="25539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>
                <a:latin typeface="+mj-lt"/>
                <a:cs typeface="Times New Roman" pitchFamily="18" charset="0"/>
              </a:rPr>
              <a:t>Карьерные самосвалы </a:t>
            </a:r>
          </a:p>
          <a:p>
            <a:r>
              <a:rPr lang="ru-RU" sz="1200" dirty="0">
                <a:latin typeface="+mj-lt"/>
                <a:cs typeface="Times New Roman" pitchFamily="18" charset="0"/>
              </a:rPr>
              <a:t>с электромеханической  передачей: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323528" y="667048"/>
            <a:ext cx="2066925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50825" y="260648"/>
            <a:ext cx="230268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Серийная продукция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55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610599" y="6381328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9B3B46-0B82-4C2D-B635-14A49AA1A21C}" type="slidenum">
              <a:rPr lang="ru-RU" sz="900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sz="900" dirty="0" smtClean="0">
              <a:solidFill>
                <a:schemeClr val="bg1"/>
              </a:solidFill>
            </a:endParaRPr>
          </a:p>
        </p:txBody>
      </p:sp>
      <p:pic>
        <p:nvPicPr>
          <p:cNvPr id="22" name="Рисунок 21" descr="754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412896"/>
            <a:ext cx="2551135" cy="1080000"/>
          </a:xfrm>
          <a:prstGeom prst="rect">
            <a:avLst/>
          </a:prstGeom>
        </p:spPr>
      </p:pic>
      <p:pic>
        <p:nvPicPr>
          <p:cNvPr id="28" name="Рисунок 27" descr="76135_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789160"/>
            <a:ext cx="2551135" cy="1080000"/>
          </a:xfrm>
          <a:prstGeom prst="rect">
            <a:avLst/>
          </a:prstGeom>
        </p:spPr>
      </p:pic>
      <p:pic>
        <p:nvPicPr>
          <p:cNvPr id="30" name="Рисунок 29" descr="75453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412776"/>
            <a:ext cx="2551135" cy="1080000"/>
          </a:xfrm>
          <a:prstGeom prst="rect">
            <a:avLst/>
          </a:prstGeom>
        </p:spPr>
      </p:pic>
      <p:pic>
        <p:nvPicPr>
          <p:cNvPr id="32" name="Рисунок 31" descr="75710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789040"/>
            <a:ext cx="2551135" cy="1080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0" y="6237312"/>
            <a:ext cx="2555776" cy="6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7" name="Рисунок 26" descr="Белаз_7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6165304"/>
            <a:ext cx="1497293" cy="586022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19"/>
          <p:cNvSpPr/>
          <p:nvPr/>
        </p:nvSpPr>
        <p:spPr>
          <a:xfrm>
            <a:off x="2843808" y="1412776"/>
            <a:ext cx="1584325" cy="719137"/>
          </a:xfrm>
          <a:custGeom>
            <a:avLst/>
            <a:gdLst>
              <a:gd name="connsiteX0" fmla="*/ 0 w 2704864"/>
              <a:gd name="connsiteY0" fmla="*/ 0 h 1003504"/>
              <a:gd name="connsiteX1" fmla="*/ 2704864 w 2704864"/>
              <a:gd name="connsiteY1" fmla="*/ 0 h 1003504"/>
              <a:gd name="connsiteX2" fmla="*/ 2704864 w 2704864"/>
              <a:gd name="connsiteY2" fmla="*/ 1003504 h 1003504"/>
              <a:gd name="connsiteX3" fmla="*/ 0 w 2704864"/>
              <a:gd name="connsiteY3" fmla="*/ 1003504 h 1003504"/>
              <a:gd name="connsiteX4" fmla="*/ 0 w 2704864"/>
              <a:gd name="connsiteY4" fmla="*/ 0 h 100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4864" h="1003504">
                <a:moveTo>
                  <a:pt x="0" y="0"/>
                </a:moveTo>
                <a:lnTo>
                  <a:pt x="2704864" y="0"/>
                </a:lnTo>
                <a:lnTo>
                  <a:pt x="2704864" y="1003504"/>
                </a:lnTo>
                <a:lnTo>
                  <a:pt x="0" y="10035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defTabSz="533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Тяжеловозы, </a:t>
            </a:r>
            <a:r>
              <a:rPr lang="ru-RU" sz="1200" dirty="0" err="1">
                <a:latin typeface="+mj-lt"/>
                <a:cs typeface="Times New Roman" pitchFamily="18" charset="0"/>
              </a:rPr>
              <a:t>шлаковозы</a:t>
            </a:r>
            <a:endParaRPr lang="ru-RU" sz="1200" dirty="0">
              <a:latin typeface="+mj-lt"/>
              <a:cs typeface="Times New Roman" pitchFamily="18" charset="0"/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250825" y="1124744"/>
            <a:ext cx="3165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>
                <a:latin typeface="+mj-lt"/>
                <a:cs typeface="Times New Roman" pitchFamily="18" charset="0"/>
              </a:rPr>
              <a:t>Техника для металлургических предприятий:</a:t>
            </a:r>
          </a:p>
        </p:txBody>
      </p:sp>
      <p:sp>
        <p:nvSpPr>
          <p:cNvPr id="24" name="Прямоугольник 23"/>
          <p:cNvSpPr>
            <a:spLocks noChangeArrowheads="1"/>
          </p:cNvSpPr>
          <p:nvPr/>
        </p:nvSpPr>
        <p:spPr bwMode="auto">
          <a:xfrm>
            <a:off x="4356100" y="1135777"/>
            <a:ext cx="2556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>
                <a:latin typeface="+mj-lt"/>
                <a:cs typeface="Times New Roman" pitchFamily="18" charset="0"/>
              </a:rPr>
              <a:t>Машины специального назначения: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95288" y="450850"/>
            <a:ext cx="2066925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50825" y="44450"/>
            <a:ext cx="230268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Серийная продукция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7019925" y="1341438"/>
            <a:ext cx="1800225" cy="1367482"/>
          </a:xfrm>
          <a:custGeom>
            <a:avLst/>
            <a:gdLst>
              <a:gd name="connsiteX0" fmla="*/ 0 w 2704864"/>
              <a:gd name="connsiteY0" fmla="*/ 0 h 1003504"/>
              <a:gd name="connsiteX1" fmla="*/ 2704864 w 2704864"/>
              <a:gd name="connsiteY1" fmla="*/ 0 h 1003504"/>
              <a:gd name="connsiteX2" fmla="*/ 2704864 w 2704864"/>
              <a:gd name="connsiteY2" fmla="*/ 1003504 h 1003504"/>
              <a:gd name="connsiteX3" fmla="*/ 0 w 2704864"/>
              <a:gd name="connsiteY3" fmla="*/ 1003504 h 1003504"/>
              <a:gd name="connsiteX4" fmla="*/ 0 w 2704864"/>
              <a:gd name="connsiteY4" fmla="*/ 0 h 100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4864" h="1003504">
                <a:moveTo>
                  <a:pt x="0" y="0"/>
                </a:moveTo>
                <a:lnTo>
                  <a:pt x="2704864" y="0"/>
                </a:lnTo>
                <a:lnTo>
                  <a:pt x="2704864" y="1003504"/>
                </a:lnTo>
                <a:lnTo>
                  <a:pt x="0" y="10035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defTabSz="533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Шасси универсальные, аэродромные тягачи, </a:t>
            </a:r>
            <a:r>
              <a:rPr lang="ru-RU" sz="1200" dirty="0" err="1">
                <a:latin typeface="+mj-lt"/>
                <a:cs typeface="Times New Roman" pitchFamily="18" charset="0"/>
              </a:rPr>
              <a:t>компакторы</a:t>
            </a:r>
            <a:r>
              <a:rPr lang="ru-RU" sz="1200" dirty="0">
                <a:latin typeface="+mj-lt"/>
                <a:cs typeface="Times New Roman" pitchFamily="18" charset="0"/>
              </a:rPr>
              <a:t>, электрокары</a:t>
            </a:r>
          </a:p>
          <a:p>
            <a:pPr defTabSz="533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latin typeface="+mj-lt"/>
                <a:cs typeface="Times New Roman" pitchFamily="18" charset="0"/>
              </a:rPr>
              <a:t>бетоносмесители</a:t>
            </a:r>
            <a:r>
              <a:rPr lang="ru-RU" sz="1200" dirty="0">
                <a:latin typeface="+mj-lt"/>
                <a:cs typeface="Times New Roman" pitchFamily="18" charset="0"/>
              </a:rPr>
              <a:t>, </a:t>
            </a:r>
            <a:r>
              <a:rPr lang="ru-RU" sz="1200" dirty="0" smtClean="0">
                <a:latin typeface="+mj-lt"/>
                <a:cs typeface="Times New Roman" pitchFamily="18" charset="0"/>
              </a:rPr>
              <a:t>бетононасосы с гидравлической распределительной стрелой</a:t>
            </a:r>
            <a:endParaRPr lang="ru-RU" sz="1200" dirty="0">
              <a:latin typeface="+mj-lt"/>
              <a:cs typeface="Times New Roman" pitchFamily="18" charset="0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250825" y="3284538"/>
            <a:ext cx="18081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>
                <a:latin typeface="+mj-lt"/>
                <a:cs typeface="Times New Roman" pitchFamily="18" charset="0"/>
              </a:rPr>
              <a:t>Самосвалы повышенной</a:t>
            </a:r>
          </a:p>
          <a:p>
            <a:r>
              <a:rPr lang="ru-RU" sz="1200" dirty="0">
                <a:latin typeface="+mj-lt"/>
                <a:cs typeface="Times New Roman" pitchFamily="18" charset="0"/>
              </a:rPr>
              <a:t>проходимости: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2827784" y="3767138"/>
            <a:ext cx="1600200" cy="865187"/>
          </a:xfrm>
          <a:custGeom>
            <a:avLst/>
            <a:gdLst>
              <a:gd name="connsiteX0" fmla="*/ 0 w 2704864"/>
              <a:gd name="connsiteY0" fmla="*/ 0 h 1003504"/>
              <a:gd name="connsiteX1" fmla="*/ 2704864 w 2704864"/>
              <a:gd name="connsiteY1" fmla="*/ 0 h 1003504"/>
              <a:gd name="connsiteX2" fmla="*/ 2704864 w 2704864"/>
              <a:gd name="connsiteY2" fmla="*/ 1003504 h 1003504"/>
              <a:gd name="connsiteX3" fmla="*/ 0 w 2704864"/>
              <a:gd name="connsiteY3" fmla="*/ 1003504 h 1003504"/>
              <a:gd name="connsiteX4" fmla="*/ 0 w 2704864"/>
              <a:gd name="connsiteY4" fmla="*/ 0 h 100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4864" h="1003504">
                <a:moveTo>
                  <a:pt x="0" y="0"/>
                </a:moveTo>
                <a:lnTo>
                  <a:pt x="2704864" y="0"/>
                </a:lnTo>
                <a:lnTo>
                  <a:pt x="2704864" y="1003504"/>
                </a:lnTo>
                <a:lnTo>
                  <a:pt x="0" y="10035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defTabSz="533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Самосвалы повышенной</a:t>
            </a:r>
          </a:p>
          <a:p>
            <a:pPr defTabSz="533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проходимости</a:t>
            </a:r>
          </a:p>
          <a:p>
            <a:pPr defTabSz="533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грузоподъемностью </a:t>
            </a:r>
          </a:p>
          <a:p>
            <a:pPr defTabSz="533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от </a:t>
            </a:r>
            <a:r>
              <a:rPr lang="ru-RU" sz="1200" dirty="0" smtClean="0">
                <a:latin typeface="+mj-lt"/>
                <a:cs typeface="Times New Roman" pitchFamily="18" charset="0"/>
              </a:rPr>
              <a:t>25 </a:t>
            </a:r>
            <a:r>
              <a:rPr lang="ru-RU" sz="1200" dirty="0">
                <a:latin typeface="+mj-lt"/>
                <a:cs typeface="Times New Roman" pitchFamily="18" charset="0"/>
              </a:rPr>
              <a:t>до 50 тонн</a:t>
            </a:r>
          </a:p>
        </p:txBody>
      </p:sp>
      <p:sp>
        <p:nvSpPr>
          <p:cNvPr id="33" name="Прямоугольник 32"/>
          <p:cNvSpPr>
            <a:spLocks noChangeArrowheads="1"/>
          </p:cNvSpPr>
          <p:nvPr/>
        </p:nvSpPr>
        <p:spPr bwMode="auto">
          <a:xfrm>
            <a:off x="4355976" y="3440807"/>
            <a:ext cx="2198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>
                <a:latin typeface="+mj-lt"/>
                <a:cs typeface="Times New Roman" pitchFamily="18" charset="0"/>
              </a:rPr>
              <a:t>Техника для подземных работ: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7020272" y="3645024"/>
            <a:ext cx="1871662" cy="1368846"/>
          </a:xfrm>
          <a:custGeom>
            <a:avLst/>
            <a:gdLst>
              <a:gd name="connsiteX0" fmla="*/ 0 w 2704864"/>
              <a:gd name="connsiteY0" fmla="*/ 0 h 1003504"/>
              <a:gd name="connsiteX1" fmla="*/ 2704864 w 2704864"/>
              <a:gd name="connsiteY1" fmla="*/ 0 h 1003504"/>
              <a:gd name="connsiteX2" fmla="*/ 2704864 w 2704864"/>
              <a:gd name="connsiteY2" fmla="*/ 1003504 h 1003504"/>
              <a:gd name="connsiteX3" fmla="*/ 0 w 2704864"/>
              <a:gd name="connsiteY3" fmla="*/ 1003504 h 1003504"/>
              <a:gd name="connsiteX4" fmla="*/ 0 w 2704864"/>
              <a:gd name="connsiteY4" fmla="*/ 0 h 100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4864" h="1003504">
                <a:moveTo>
                  <a:pt x="0" y="0"/>
                </a:moveTo>
                <a:lnTo>
                  <a:pt x="2704864" y="0"/>
                </a:lnTo>
                <a:lnTo>
                  <a:pt x="2704864" y="1003504"/>
                </a:lnTo>
                <a:lnTo>
                  <a:pt x="0" y="10035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defTabSz="533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Погрузочно-транспортные машины, погрузочно-доставочные машины,</a:t>
            </a:r>
          </a:p>
          <a:p>
            <a:pPr defTabSz="533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latin typeface="+mj-lt"/>
                <a:cs typeface="Times New Roman" pitchFamily="18" charset="0"/>
              </a:rPr>
              <a:t>автобетоносмесители</a:t>
            </a:r>
            <a:r>
              <a:rPr lang="ru-RU" sz="1200" dirty="0">
                <a:latin typeface="+mj-lt"/>
                <a:cs typeface="Times New Roman" pitchFamily="18" charset="0"/>
              </a:rPr>
              <a:t>, средства транспортные для перевозки людей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379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610599" y="6381328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D0EA33-2DA1-4B94-BBB7-880E2AA9CECD}" type="slidenum">
              <a:rPr lang="ru-RU" sz="900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sz="900" dirty="0" smtClean="0">
              <a:solidFill>
                <a:schemeClr val="bg1"/>
              </a:solidFill>
            </a:endParaRPr>
          </a:p>
        </p:txBody>
      </p:sp>
      <p:pic>
        <p:nvPicPr>
          <p:cNvPr id="22" name="Рисунок 21" descr="792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412776"/>
            <a:ext cx="2551135" cy="1080000"/>
          </a:xfrm>
          <a:prstGeom prst="rect">
            <a:avLst/>
          </a:prstGeom>
        </p:spPr>
      </p:pic>
      <p:pic>
        <p:nvPicPr>
          <p:cNvPr id="25" name="Рисунок 24" descr="4055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717032"/>
            <a:ext cx="2551135" cy="1080000"/>
          </a:xfrm>
          <a:prstGeom prst="rect">
            <a:avLst/>
          </a:prstGeom>
        </p:spPr>
      </p:pic>
      <p:pic>
        <p:nvPicPr>
          <p:cNvPr id="26" name="Рисунок 25" descr="742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1412776"/>
            <a:ext cx="2571750" cy="1104900"/>
          </a:xfrm>
          <a:prstGeom prst="rect">
            <a:avLst/>
          </a:prstGeom>
        </p:spPr>
      </p:pic>
      <p:pic>
        <p:nvPicPr>
          <p:cNvPr id="27" name="Рисунок 26" descr="7506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789040"/>
            <a:ext cx="2551135" cy="108000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0" y="6237312"/>
            <a:ext cx="2555776" cy="6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4" name="Рисунок 33" descr="Белаз_7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6165304"/>
            <a:ext cx="1497293" cy="586022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  <p:bldP spid="19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74"/>
          <p:cNvSpPr>
            <a:spLocks noChangeArrowheads="1"/>
          </p:cNvSpPr>
          <p:nvPr/>
        </p:nvSpPr>
        <p:spPr bwMode="auto">
          <a:xfrm>
            <a:off x="6500813" y="285750"/>
            <a:ext cx="2071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>
                <a:solidFill>
                  <a:schemeClr val="bg1"/>
                </a:solidFill>
                <a:latin typeface="Calibri" pitchFamily="34" charset="0"/>
              </a:rPr>
              <a:t>2006-2010 г. - изготовление опытно-промышленной партии БЕЛАЗ-75570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3059113" y="1627188"/>
            <a:ext cx="3313112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059113" y="1228750"/>
            <a:ext cx="33226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Новая техника предприятия</a:t>
            </a:r>
          </a:p>
        </p:txBody>
      </p:sp>
      <p:sp>
        <p:nvSpPr>
          <p:cNvPr id="13319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CFAFE7-F005-41F1-A0B7-E7195F9741E6}" type="slidenum">
              <a:rPr lang="ru-RU" sz="90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sz="900">
              <a:solidFill>
                <a:schemeClr val="bg1"/>
              </a:solidFill>
            </a:endParaRPr>
          </a:p>
        </p:txBody>
      </p:sp>
      <p:sp>
        <p:nvSpPr>
          <p:cNvPr id="14" name="Дата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fld id="{B42D4309-E98B-4E65-8A64-CF6F45BA4D70}" type="datetime1">
              <a:rPr lang="ru-RU" sz="80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23.08.2018</a:t>
            </a:fld>
            <a:endParaRPr lang="ru-RU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9465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3" cstate="print"/>
          <a:srcRect t="-25716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90800" y="6416675"/>
            <a:ext cx="4191000" cy="365125"/>
          </a:xfrm>
        </p:spPr>
        <p:txBody>
          <a:bodyPr/>
          <a:lstStyle/>
          <a:p>
            <a:pPr>
              <a:defRPr/>
            </a:pPr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История, современность, перспективы развития белорусской карьерной техники </a:t>
            </a:r>
            <a:r>
              <a:rPr lang="ru-RU" sz="800" dirty="0" smtClean="0">
                <a:cs typeface="Arial" pitchFamily="34" charset="0"/>
              </a:rPr>
              <a:t/>
            </a:r>
            <a:br>
              <a:rPr lang="ru-RU" sz="800" dirty="0" smtClean="0">
                <a:cs typeface="Arial" pitchFamily="34" charset="0"/>
              </a:rPr>
            </a:br>
            <a:endParaRPr lang="ru-RU" sz="800" dirty="0"/>
          </a:p>
        </p:txBody>
      </p:sp>
      <p:pic>
        <p:nvPicPr>
          <p:cNvPr id="19467" name="Рисунок 19" descr="ob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1989138"/>
            <a:ext cx="7558087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Белаз_7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980728"/>
            <a:ext cx="1713317" cy="670571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Прямая соединительная линия 27"/>
          <p:cNvCxnSpPr/>
          <p:nvPr/>
        </p:nvCxnSpPr>
        <p:spPr>
          <a:xfrm>
            <a:off x="395536" y="692150"/>
            <a:ext cx="2952328" cy="546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3050" y="260350"/>
            <a:ext cx="314348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Разработка новой продукции</a:t>
            </a:r>
          </a:p>
        </p:txBody>
      </p:sp>
      <p:sp>
        <p:nvSpPr>
          <p:cNvPr id="20484" name="Прямоугольник 1"/>
          <p:cNvSpPr>
            <a:spLocks noChangeArrowheads="1"/>
          </p:cNvSpPr>
          <p:nvPr/>
        </p:nvSpPr>
        <p:spPr bwMode="auto">
          <a:xfrm>
            <a:off x="3923928" y="2430463"/>
            <a:ext cx="467995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latin typeface="Calibri" pitchFamily="34" charset="0"/>
              </a:rPr>
              <a:t>Прежде чем отправиться к потребителю, новая техника,</a:t>
            </a:r>
            <a:r>
              <a:rPr lang="en-US" sz="1200" dirty="0">
                <a:latin typeface="Tw Cen MT" pitchFamily="34" charset="0"/>
              </a:rPr>
              <a:t> </a:t>
            </a:r>
            <a:r>
              <a:rPr lang="ru-RU" sz="1200" dirty="0">
                <a:latin typeface="Calibri" pitchFamily="34" charset="0"/>
              </a:rPr>
              <a:t>разработанная специалистами   </a:t>
            </a:r>
            <a:r>
              <a:rPr lang="ru-RU" sz="1400" b="1" i="1" dirty="0">
                <a:latin typeface="Calibri" pitchFamily="34" charset="0"/>
              </a:rPr>
              <a:t>научно-технического центра</a:t>
            </a:r>
            <a:r>
              <a:rPr lang="en-US" sz="1400" b="1" i="1" dirty="0">
                <a:latin typeface="Tw Cen MT" pitchFamily="34" charset="0"/>
              </a:rPr>
              <a:t> </a:t>
            </a:r>
            <a:r>
              <a:rPr lang="ru-RU" sz="1200" dirty="0">
                <a:latin typeface="Calibri" pitchFamily="34" charset="0"/>
              </a:rPr>
              <a:t>предприятия с использованием современных проектно-конструкторских программ, проходит испытания самых ответственных узлов на</a:t>
            </a:r>
            <a:r>
              <a:rPr lang="en-US" sz="1200" dirty="0">
                <a:latin typeface="Tw Cen MT" pitchFamily="34" charset="0"/>
              </a:rPr>
              <a:t> </a:t>
            </a:r>
            <a:r>
              <a:rPr lang="ru-RU" sz="1400" b="1" i="1" dirty="0">
                <a:latin typeface="Calibri" pitchFamily="34" charset="0"/>
              </a:rPr>
              <a:t>стендах экспериментального цеха</a:t>
            </a:r>
            <a:r>
              <a:rPr lang="ru-RU" sz="1400" dirty="0">
                <a:latin typeface="Calibri" pitchFamily="34" charset="0"/>
              </a:rPr>
              <a:t>   </a:t>
            </a:r>
            <a:r>
              <a:rPr lang="ru-RU" sz="1200" dirty="0">
                <a:latin typeface="Calibri" pitchFamily="34" charset="0"/>
              </a:rPr>
              <a:t>и комплекс тестов на трассах заводского </a:t>
            </a:r>
            <a:r>
              <a:rPr lang="ru-RU" sz="1400" b="1" i="1" dirty="0">
                <a:latin typeface="Calibri" pitchFamily="34" charset="0"/>
              </a:rPr>
              <a:t>испытательного полигона.</a:t>
            </a:r>
            <a:endParaRPr lang="ru-RU" sz="1400" i="1" dirty="0">
              <a:latin typeface="Calibri" pitchFamily="34" charset="0"/>
            </a:endParaRPr>
          </a:p>
        </p:txBody>
      </p:sp>
      <p:sp>
        <p:nvSpPr>
          <p:cNvPr id="20485" name="Прямоугольник 20"/>
          <p:cNvSpPr>
            <a:spLocks noChangeArrowheads="1"/>
          </p:cNvSpPr>
          <p:nvPr/>
        </p:nvSpPr>
        <p:spPr bwMode="auto">
          <a:xfrm>
            <a:off x="395288" y="1454993"/>
            <a:ext cx="45720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latin typeface="Calibri" pitchFamily="34" charset="0"/>
              </a:rPr>
              <a:t>Ежегодно </a:t>
            </a:r>
            <a:r>
              <a:rPr lang="ru-RU" sz="1200" dirty="0" smtClean="0">
                <a:latin typeface="Calibri" pitchFamily="34" charset="0"/>
              </a:rPr>
              <a:t>БЕЛАЗ   </a:t>
            </a:r>
            <a:r>
              <a:rPr lang="ru-RU" sz="1400" b="1" i="1" dirty="0">
                <a:latin typeface="Calibri" pitchFamily="34" charset="0"/>
              </a:rPr>
              <a:t>на треть   </a:t>
            </a:r>
            <a:r>
              <a:rPr lang="ru-RU" sz="1200" dirty="0">
                <a:latin typeface="Calibri" pitchFamily="34" charset="0"/>
              </a:rPr>
              <a:t>обновляет свою продукцию за счет</a:t>
            </a:r>
            <a:r>
              <a:rPr lang="en-US" sz="1200" dirty="0">
                <a:latin typeface="Tw Cen MT" pitchFamily="34" charset="0"/>
              </a:rPr>
              <a:t> </a:t>
            </a:r>
            <a:r>
              <a:rPr lang="ru-RU" sz="1200" dirty="0">
                <a:latin typeface="Calibri" pitchFamily="34" charset="0"/>
              </a:rPr>
              <a:t>совершенствования систем и узлов серийно выпускаемой техники</a:t>
            </a:r>
            <a:r>
              <a:rPr lang="en-US" sz="1200" dirty="0">
                <a:latin typeface="Tw Cen MT" pitchFamily="34" charset="0"/>
              </a:rPr>
              <a:t> </a:t>
            </a:r>
            <a:r>
              <a:rPr lang="ru-RU" sz="1200" dirty="0">
                <a:latin typeface="Calibri" pitchFamily="34" charset="0"/>
              </a:rPr>
              <a:t>и создания машин нового поколения.</a:t>
            </a:r>
            <a:endParaRPr lang="ru-RU" sz="1200" i="1" dirty="0">
              <a:latin typeface="Calibri" pitchFamily="34" charset="0"/>
            </a:endParaRPr>
          </a:p>
        </p:txBody>
      </p:sp>
      <p:pic>
        <p:nvPicPr>
          <p:cNvPr id="20486" name="Рисунок 22" descr="75710_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143125"/>
            <a:ext cx="3441700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94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610599" y="6381328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45EDE7-2FA8-4D47-8187-622AC764E1CD}" type="slidenum">
              <a:rPr lang="ru-RU" sz="900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sz="900" dirty="0" smtClean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6237312"/>
            <a:ext cx="2555776" cy="6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" name="Рисунок 13" descr="Белаз_7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6165304"/>
            <a:ext cx="1497293" cy="586022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395288" y="450850"/>
            <a:ext cx="2066925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61642" y="44450"/>
            <a:ext cx="169007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Новая техника </a:t>
            </a:r>
          </a:p>
        </p:txBody>
      </p:sp>
      <p:sp>
        <p:nvSpPr>
          <p:cNvPr id="14343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610599" y="6432376"/>
            <a:ext cx="533401" cy="381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4E381E-3FE8-4480-9CE0-2F7CBD621923}" type="slidenum">
              <a:rPr lang="ru-RU" sz="90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14346" name="TextBox 21"/>
          <p:cNvSpPr txBox="1">
            <a:spLocks noChangeArrowheads="1"/>
          </p:cNvSpPr>
          <p:nvPr/>
        </p:nvSpPr>
        <p:spPr bwMode="auto">
          <a:xfrm>
            <a:off x="4921250" y="5718175"/>
            <a:ext cx="24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41" name="Прямоугольник 40"/>
          <p:cNvSpPr>
            <a:spLocks noChangeArrowheads="1"/>
          </p:cNvSpPr>
          <p:nvPr/>
        </p:nvSpPr>
        <p:spPr bwMode="auto">
          <a:xfrm>
            <a:off x="323850" y="457200"/>
            <a:ext cx="21955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latin typeface="Calibri" pitchFamily="34" charset="0"/>
                <a:cs typeface="Times New Roman" pitchFamily="18" charset="0"/>
              </a:rPr>
              <a:t>КАРЬЕРНЫЕ САМОСВАЛЫ: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14349" name="TextBox 20"/>
          <p:cNvSpPr txBox="1">
            <a:spLocks noChangeArrowheads="1"/>
          </p:cNvSpPr>
          <p:nvPr/>
        </p:nvSpPr>
        <p:spPr bwMode="auto">
          <a:xfrm>
            <a:off x="7894638" y="5868988"/>
            <a:ext cx="24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38138" y="765175"/>
            <a:ext cx="21923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351" name="Рисунок 41" descr="7545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836613"/>
            <a:ext cx="18002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2" name="Рисунок 62" descr="7547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836613"/>
            <a:ext cx="18002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3" name="Рисунок 64" descr="7531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836613"/>
            <a:ext cx="18002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Полилиния 68"/>
          <p:cNvSpPr/>
          <p:nvPr/>
        </p:nvSpPr>
        <p:spPr>
          <a:xfrm>
            <a:off x="250825" y="5085184"/>
            <a:ext cx="2376488" cy="935037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БЕЛАЗ-75320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Грузоподъёмность –290 тонн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Двигатель – </a:t>
            </a:r>
            <a:r>
              <a:rPr lang="en-US" sz="1200" dirty="0">
                <a:latin typeface="+mj-lt"/>
                <a:cs typeface="Times New Roman" pitchFamily="18" charset="0"/>
              </a:rPr>
              <a:t>Cummins QSK-60C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Мощность – 2850 л.с.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Трансмиссия – переменного </a:t>
            </a:r>
            <a:r>
              <a:rPr lang="ru-RU" sz="1200" dirty="0" smtClean="0">
                <a:latin typeface="+mj-lt"/>
                <a:cs typeface="Times New Roman" pitchFamily="18" charset="0"/>
              </a:rPr>
              <a:t>тока</a:t>
            </a:r>
            <a:endParaRPr lang="ru-RU" sz="1200" dirty="0">
              <a:latin typeface="+mj-lt"/>
              <a:cs typeface="Times New Roman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179388" y="2349500"/>
            <a:ext cx="2160364" cy="1151508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defTabSz="4889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БЕЛАЗ-75454 Грузоподъемностью – 45 т</a:t>
            </a:r>
          </a:p>
          <a:p>
            <a:pPr defTabSz="4889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 Двигатель – </a:t>
            </a:r>
            <a:r>
              <a:rPr lang="en-US" sz="1200" dirty="0" err="1">
                <a:latin typeface="+mj-lt"/>
                <a:cs typeface="Times New Roman" pitchFamily="18" charset="0"/>
              </a:rPr>
              <a:t>Scania</a:t>
            </a:r>
            <a:r>
              <a:rPr lang="en-US" sz="1200" dirty="0">
                <a:latin typeface="+mj-lt"/>
                <a:cs typeface="Times New Roman" pitchFamily="18" charset="0"/>
              </a:rPr>
              <a:t> D</a:t>
            </a:r>
            <a:r>
              <a:rPr lang="ru-RU" sz="1200" dirty="0">
                <a:latin typeface="+mj-lt"/>
                <a:cs typeface="Times New Roman" pitchFamily="18" charset="0"/>
              </a:rPr>
              <a:t>С 16,  </a:t>
            </a:r>
            <a:r>
              <a:rPr lang="en-US" sz="1200" dirty="0">
                <a:latin typeface="+mj-lt"/>
                <a:cs typeface="Times New Roman" pitchFamily="18" charset="0"/>
              </a:rPr>
              <a:t>Tier</a:t>
            </a:r>
            <a:r>
              <a:rPr lang="ru-RU" sz="1200" dirty="0">
                <a:latin typeface="+mj-lt"/>
                <a:cs typeface="Times New Roman" pitchFamily="18" charset="0"/>
              </a:rPr>
              <a:t>4.</a:t>
            </a:r>
          </a:p>
          <a:p>
            <a:pPr defTabSz="4889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Мощность – 640 л.с</a:t>
            </a:r>
            <a:r>
              <a:rPr lang="ru-RU" sz="1200" dirty="0" smtClean="0">
                <a:latin typeface="+mj-lt"/>
                <a:cs typeface="Times New Roman" pitchFamily="18" charset="0"/>
              </a:rPr>
              <a:t>.</a:t>
            </a:r>
            <a:endParaRPr lang="ru-RU" sz="1200" dirty="0">
              <a:latin typeface="+mj-lt"/>
              <a:cs typeface="Times New Roman" pitchFamily="18" charset="0"/>
            </a:endParaRPr>
          </a:p>
        </p:txBody>
      </p:sp>
      <p:pic>
        <p:nvPicPr>
          <p:cNvPr id="14357" name="Рисунок 71" descr="7558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836613"/>
            <a:ext cx="1798637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9" name="Рисунок 80" descr="7825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213" y="3500438"/>
            <a:ext cx="2305050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Полилиния 63"/>
          <p:cNvSpPr/>
          <p:nvPr/>
        </p:nvSpPr>
        <p:spPr>
          <a:xfrm>
            <a:off x="2339975" y="2349500"/>
            <a:ext cx="2160588" cy="935484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/>
          <a:lstStyle/>
          <a:p>
            <a:r>
              <a:rPr lang="ru-RU" sz="12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БЕЛАЗ-75476 Грузоподъемностью 45 тонн с двигателем на сжиженном природном газе (</a:t>
            </a:r>
            <a:r>
              <a:rPr lang="en-US" sz="12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LNG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).</a:t>
            </a:r>
          </a:p>
          <a:p>
            <a:pPr>
              <a:lnSpc>
                <a:spcPct val="90000"/>
              </a:lnSpc>
              <a:spcAft>
                <a:spcPct val="35000"/>
              </a:spcAft>
            </a:pPr>
            <a:endParaRPr lang="ru-RU" sz="1200" b="1" dirty="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4427538" y="2349500"/>
            <a:ext cx="2089150" cy="1223516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fontAlgn="auto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БЕЛАЗ-75585 Грузоподъемность – 90 тонн </a:t>
            </a:r>
          </a:p>
          <a:p>
            <a:pPr fontAlgn="auto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Двигатель – </a:t>
            </a:r>
            <a:r>
              <a:rPr lang="en-US" sz="1200" dirty="0">
                <a:latin typeface="+mj-lt"/>
                <a:cs typeface="Times New Roman" pitchFamily="18" charset="0"/>
              </a:rPr>
              <a:t>Cummins QST</a:t>
            </a:r>
            <a:r>
              <a:rPr lang="ru-RU" sz="1200" dirty="0">
                <a:latin typeface="+mj-lt"/>
                <a:cs typeface="Times New Roman" pitchFamily="18" charset="0"/>
              </a:rPr>
              <a:t>-30С</a:t>
            </a:r>
            <a:endParaRPr lang="en-US" sz="1200" dirty="0">
              <a:latin typeface="+mj-lt"/>
              <a:cs typeface="Times New Roman" pitchFamily="18" charset="0"/>
            </a:endParaRPr>
          </a:p>
          <a:p>
            <a:pPr fontAlgn="auto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Мощность – 1050 л.с.</a:t>
            </a:r>
          </a:p>
          <a:p>
            <a:pPr fontAlgn="auto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Трансмиссия  – переменного тока компании «</a:t>
            </a:r>
            <a:r>
              <a:rPr lang="ru-RU" sz="1200" dirty="0" err="1">
                <a:latin typeface="+mj-lt"/>
                <a:cs typeface="Times New Roman" pitchFamily="18" charset="0"/>
              </a:rPr>
              <a:t>Русэлпром</a:t>
            </a:r>
            <a:r>
              <a:rPr lang="ru-RU" sz="1200" dirty="0">
                <a:latin typeface="+mj-lt"/>
                <a:cs typeface="Times New Roman" pitchFamily="18" charset="0"/>
              </a:rPr>
              <a:t>».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atin typeface="+mj-lt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atin typeface="+mj-lt"/>
              <a:cs typeface="Times New Roman" pitchFamily="18" charset="0"/>
            </a:endParaRPr>
          </a:p>
        </p:txBody>
      </p:sp>
      <p:sp>
        <p:nvSpPr>
          <p:cNvPr id="74" name="Прямоугольник 73"/>
          <p:cNvSpPr>
            <a:spLocks noChangeArrowheads="1"/>
          </p:cNvSpPr>
          <p:nvPr/>
        </p:nvSpPr>
        <p:spPr bwMode="auto">
          <a:xfrm>
            <a:off x="2900363" y="3697288"/>
            <a:ext cx="1238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latin typeface="Calibri" pitchFamily="34" charset="0"/>
                <a:cs typeface="Times New Roman" pitchFamily="18" charset="0"/>
              </a:rPr>
              <a:t>ПОГРУЗЧИКИ:</a:t>
            </a:r>
            <a:endParaRPr lang="ru-RU" sz="1400">
              <a:latin typeface="Calibri" pitchFamily="34" charset="0"/>
            </a:endParaRPr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>
            <a:off x="2916238" y="4005263"/>
            <a:ext cx="21923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Полилиния 82"/>
          <p:cNvSpPr/>
          <p:nvPr/>
        </p:nvSpPr>
        <p:spPr>
          <a:xfrm>
            <a:off x="2843213" y="4941888"/>
            <a:ext cx="2376487" cy="1295400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defTabSz="4889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Погрузчик БЕЛАЗ-78250</a:t>
            </a:r>
          </a:p>
          <a:p>
            <a:pPr defTabSz="4889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Объем ковша, м</a:t>
            </a:r>
            <a:r>
              <a:rPr lang="ru-RU" sz="1200" baseline="30000" dirty="0">
                <a:latin typeface="+mj-lt"/>
                <a:cs typeface="Times New Roman" pitchFamily="18" charset="0"/>
              </a:rPr>
              <a:t>3</a:t>
            </a:r>
            <a:r>
              <a:rPr lang="ru-RU" sz="1200" dirty="0">
                <a:latin typeface="+mj-lt"/>
                <a:cs typeface="Times New Roman" pitchFamily="18" charset="0"/>
              </a:rPr>
              <a:t> –11,5</a:t>
            </a:r>
          </a:p>
          <a:p>
            <a:pPr defTabSz="4889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Двигатель – </a:t>
            </a:r>
            <a:r>
              <a:rPr lang="en-US" sz="1200" dirty="0">
                <a:latin typeface="Calibri" pitchFamily="34" charset="0"/>
                <a:cs typeface="Times New Roman" pitchFamily="18" charset="0"/>
              </a:rPr>
              <a:t>Cummins QST</a:t>
            </a:r>
            <a:r>
              <a:rPr lang="ru-RU" sz="1200" dirty="0">
                <a:latin typeface="Calibri" pitchFamily="34" charset="0"/>
                <a:cs typeface="Times New Roman" pitchFamily="18" charset="0"/>
              </a:rPr>
              <a:t>-30С</a:t>
            </a:r>
            <a:endParaRPr lang="en-US" sz="1200" dirty="0">
              <a:latin typeface="Calibri" pitchFamily="34" charset="0"/>
              <a:cs typeface="Times New Roman" pitchFamily="18" charset="0"/>
            </a:endParaRPr>
          </a:p>
          <a:p>
            <a:pPr defTabSz="4889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Мощность – </a:t>
            </a:r>
            <a:r>
              <a:rPr lang="en-US" sz="1200" dirty="0">
                <a:latin typeface="Calibri" pitchFamily="34" charset="0"/>
                <a:cs typeface="Times New Roman" pitchFamily="18" charset="0"/>
              </a:rPr>
              <a:t>1050</a:t>
            </a:r>
            <a:r>
              <a:rPr lang="ru-RU" sz="1200" dirty="0">
                <a:latin typeface="Calibri" pitchFamily="34" charset="0"/>
                <a:cs typeface="Times New Roman" pitchFamily="18" charset="0"/>
              </a:rPr>
              <a:t> л.с.</a:t>
            </a:r>
          </a:p>
          <a:p>
            <a:pPr defTabSz="4889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Трансмиссия – переменного тока</a:t>
            </a:r>
            <a:endParaRPr lang="en-US" sz="1200" dirty="0">
              <a:latin typeface="+mj-lt"/>
              <a:cs typeface="Times New Roman" pitchFamily="18" charset="0"/>
            </a:endParaRPr>
          </a:p>
          <a:p>
            <a:pPr defTabSz="4889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Для погрузки в карьерные самосвалы  грузоподъемностью до </a:t>
            </a:r>
            <a:r>
              <a:rPr lang="en-US" sz="1200" dirty="0">
                <a:latin typeface="+mj-lt"/>
                <a:cs typeface="Times New Roman" pitchFamily="18" charset="0"/>
              </a:rPr>
              <a:t>136</a:t>
            </a:r>
            <a:r>
              <a:rPr lang="ru-RU" sz="1200" dirty="0">
                <a:latin typeface="+mj-lt"/>
                <a:cs typeface="Times New Roman" pitchFamily="18" charset="0"/>
              </a:rPr>
              <a:t> тонн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j-lt"/>
              <a:cs typeface="Times New Roman" pitchFamily="18" charset="0"/>
            </a:endParaRPr>
          </a:p>
        </p:txBody>
      </p:sp>
      <p:pic>
        <p:nvPicPr>
          <p:cNvPr id="14365" name="Рисунок 84" descr="74270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425" y="3671888"/>
            <a:ext cx="2160588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Прямоугольник 85"/>
          <p:cNvSpPr>
            <a:spLocks noChangeArrowheads="1"/>
          </p:cNvSpPr>
          <p:nvPr/>
        </p:nvSpPr>
        <p:spPr bwMode="auto">
          <a:xfrm>
            <a:off x="5997575" y="3697288"/>
            <a:ext cx="2055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latin typeface="Calibri" pitchFamily="34" charset="0"/>
                <a:cs typeface="Times New Roman" pitchFamily="18" charset="0"/>
              </a:rPr>
              <a:t>АЭРОДРОМНЫЕ ТЯГАЧИ:</a:t>
            </a:r>
            <a:endParaRPr lang="ru-RU" sz="1400" dirty="0">
              <a:latin typeface="Calibri" pitchFamily="34" charset="0"/>
            </a:endParaRPr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>
            <a:off x="6011863" y="4005263"/>
            <a:ext cx="21923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Полилиния 87"/>
          <p:cNvSpPr/>
          <p:nvPr/>
        </p:nvSpPr>
        <p:spPr>
          <a:xfrm>
            <a:off x="6011863" y="5084763"/>
            <a:ext cx="2376487" cy="936525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Аэродромный тягач  БЕЛАЗ-74270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Двигатель – </a:t>
            </a:r>
            <a:r>
              <a:rPr lang="en-US" sz="1200" dirty="0" err="1">
                <a:latin typeface="+mj-lt"/>
                <a:cs typeface="Times New Roman" pitchFamily="18" charset="0"/>
              </a:rPr>
              <a:t>Deutz</a:t>
            </a:r>
            <a:endParaRPr lang="en-US" sz="1200" dirty="0">
              <a:latin typeface="+mj-lt"/>
              <a:cs typeface="Times New Roman" pitchFamily="18" charset="0"/>
            </a:endParaRP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Мощность – </a:t>
            </a:r>
            <a:r>
              <a:rPr lang="en-US" sz="1200" dirty="0">
                <a:latin typeface="+mj-lt"/>
                <a:cs typeface="Times New Roman" pitchFamily="18" charset="0"/>
              </a:rPr>
              <a:t>450</a:t>
            </a:r>
            <a:r>
              <a:rPr lang="ru-RU" sz="1200" dirty="0">
                <a:latin typeface="+mj-lt"/>
                <a:cs typeface="Times New Roman" pitchFamily="18" charset="0"/>
              </a:rPr>
              <a:t> л.с.</a:t>
            </a:r>
            <a:endParaRPr lang="en-US" sz="1200" dirty="0">
              <a:latin typeface="+mj-lt"/>
              <a:cs typeface="Times New Roman" pitchFamily="18" charset="0"/>
            </a:endParaRP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Для буксировки самолётов взлётным весом до 600 тонн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90800" y="6416675"/>
            <a:ext cx="4191000" cy="365125"/>
          </a:xfrm>
        </p:spPr>
        <p:txBody>
          <a:bodyPr/>
          <a:lstStyle/>
          <a:p>
            <a:pPr>
              <a:defRPr/>
            </a:pPr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История, современность, перспективы развития белорусской карьерной техники </a:t>
            </a:r>
            <a:r>
              <a:rPr lang="ru-RU" sz="800" dirty="0" smtClean="0">
                <a:cs typeface="Arial" pitchFamily="34" charset="0"/>
              </a:rPr>
              <a:t/>
            </a:r>
            <a:br>
              <a:rPr lang="ru-RU" sz="800" dirty="0" smtClean="0">
                <a:cs typeface="Arial" pitchFamily="34" charset="0"/>
              </a:rPr>
            </a:br>
            <a:endParaRPr lang="ru-RU" sz="8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237312"/>
            <a:ext cx="2555776" cy="6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6" name="Рисунок 35" descr="Белаз_7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1560" y="6165304"/>
            <a:ext cx="1497293" cy="586022"/>
          </a:xfrm>
          <a:prstGeom prst="rect">
            <a:avLst/>
          </a:prstGeom>
        </p:spPr>
      </p:pic>
      <p:pic>
        <p:nvPicPr>
          <p:cNvPr id="31" name="Рисунок 30" descr="75320_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504" y="3573016"/>
            <a:ext cx="2244776" cy="1597509"/>
          </a:xfrm>
          <a:prstGeom prst="rect">
            <a:avLst/>
          </a:prstGeom>
        </p:spPr>
      </p:pic>
      <p:sp>
        <p:nvSpPr>
          <p:cNvPr id="73" name="Полилиния 72"/>
          <p:cNvSpPr/>
          <p:nvPr/>
        </p:nvSpPr>
        <p:spPr>
          <a:xfrm>
            <a:off x="6588125" y="2349500"/>
            <a:ext cx="2555875" cy="1439540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БЕЛАЗ-75319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Грузоподъемность – 240 тонн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Двигатель - 12ДМ-185А (Группа </a:t>
            </a:r>
            <a:r>
              <a:rPr lang="ru-RU" sz="1200" dirty="0" err="1">
                <a:latin typeface="+mj-lt"/>
                <a:cs typeface="Times New Roman" pitchFamily="18" charset="0"/>
              </a:rPr>
              <a:t>Синара</a:t>
            </a:r>
            <a:r>
              <a:rPr lang="ru-RU" sz="1200" dirty="0">
                <a:latin typeface="+mj-lt"/>
                <a:cs typeface="Times New Roman" pitchFamily="18" charset="0"/>
              </a:rPr>
              <a:t> «Уральский </a:t>
            </a:r>
            <a:r>
              <a:rPr lang="ru-RU" sz="1200" dirty="0" err="1">
                <a:latin typeface="+mj-lt"/>
                <a:cs typeface="Times New Roman" pitchFamily="18" charset="0"/>
              </a:rPr>
              <a:t>дизельмоторный</a:t>
            </a:r>
            <a:r>
              <a:rPr lang="ru-RU" sz="1200" dirty="0">
                <a:latin typeface="+mj-lt"/>
                <a:cs typeface="Times New Roman" pitchFamily="18" charset="0"/>
              </a:rPr>
              <a:t>  завод»)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Мощность – 2536 л.с.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Трансмиссия – переменного </a:t>
            </a:r>
            <a:r>
              <a:rPr lang="ru-RU" sz="1200" dirty="0" smtClean="0">
                <a:latin typeface="+mj-lt"/>
                <a:cs typeface="Times New Roman" pitchFamily="18" charset="0"/>
              </a:rPr>
              <a:t>тока</a:t>
            </a:r>
            <a:endParaRPr lang="ru-RU" sz="1200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69" grpId="0"/>
      <p:bldP spid="39" grpId="0"/>
      <p:bldP spid="64" grpId="0"/>
      <p:bldP spid="67" grpId="0"/>
      <p:bldP spid="74" grpId="0"/>
      <p:bldP spid="83" grpId="0"/>
      <p:bldP spid="86" grpId="0"/>
      <p:bldP spid="88" grpId="0"/>
      <p:bldP spid="7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74"/>
          <p:cNvSpPr>
            <a:spLocks noChangeArrowheads="1"/>
          </p:cNvSpPr>
          <p:nvPr/>
        </p:nvSpPr>
        <p:spPr bwMode="auto">
          <a:xfrm>
            <a:off x="6500813" y="285750"/>
            <a:ext cx="2071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bg1"/>
                </a:solidFill>
                <a:latin typeface="Calibri" pitchFamily="34" charset="0"/>
              </a:rPr>
              <a:t>2006-2010 г. - изготовление опытно-промышленной партии БЕЛАЗ-75570</a:t>
            </a:r>
          </a:p>
        </p:txBody>
      </p:sp>
      <p:sp>
        <p:nvSpPr>
          <p:cNvPr id="41" name="Прямоугольник 40"/>
          <p:cNvSpPr>
            <a:spLocks noChangeArrowheads="1"/>
          </p:cNvSpPr>
          <p:nvPr/>
        </p:nvSpPr>
        <p:spPr bwMode="auto">
          <a:xfrm>
            <a:off x="250825" y="601663"/>
            <a:ext cx="24395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>
                <a:latin typeface="+mj-lt"/>
                <a:cs typeface="Arial" pitchFamily="34" charset="0"/>
              </a:rPr>
              <a:t>САМОСВАЛЫ</a:t>
            </a:r>
          </a:p>
          <a:p>
            <a:r>
              <a:rPr lang="ru-RU" sz="1200" dirty="0">
                <a:latin typeface="+mj-lt"/>
                <a:cs typeface="Arial" pitchFamily="34" charset="0"/>
              </a:rPr>
              <a:t> ПОВЫШЕННОЙ ПРОХОДИМОСТИ</a:t>
            </a:r>
            <a:r>
              <a:rPr lang="ru-RU" sz="1200" dirty="0"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22536" name="TextBox 20"/>
          <p:cNvSpPr txBox="1">
            <a:spLocks noChangeArrowheads="1"/>
          </p:cNvSpPr>
          <p:nvPr/>
        </p:nvSpPr>
        <p:spPr bwMode="auto">
          <a:xfrm>
            <a:off x="7894638" y="5868988"/>
            <a:ext cx="24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409575" y="1196975"/>
            <a:ext cx="26495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Полилиния 26"/>
          <p:cNvSpPr/>
          <p:nvPr/>
        </p:nvSpPr>
        <p:spPr>
          <a:xfrm>
            <a:off x="395288" y="2420938"/>
            <a:ext cx="2447925" cy="1008062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МОАЗ-75050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Грузоподъемность – 25 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Двигатель -  </a:t>
            </a:r>
            <a:r>
              <a:rPr lang="ru-RU" sz="1200" dirty="0" err="1">
                <a:latin typeface="+mj-lt"/>
                <a:cs typeface="Times New Roman" pitchFamily="18" charset="0"/>
              </a:rPr>
              <a:t>Scania</a:t>
            </a:r>
            <a:r>
              <a:rPr lang="ru-RU" sz="1200" dirty="0">
                <a:latin typeface="+mj-lt"/>
                <a:cs typeface="Times New Roman" pitchFamily="18" charset="0"/>
              </a:rPr>
              <a:t> DC 09 076 A</a:t>
            </a:r>
            <a:r>
              <a:rPr lang="en-US" sz="1200" dirty="0">
                <a:latin typeface="+mj-lt"/>
                <a:cs typeface="Times New Roman" pitchFamily="18" charset="0"/>
              </a:rPr>
              <a:t>, Tier3</a:t>
            </a:r>
            <a:r>
              <a:rPr lang="ru-RU" sz="1200" dirty="0">
                <a:latin typeface="+mj-lt"/>
                <a:cs typeface="Times New Roman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Мощность – 345 л.с</a:t>
            </a:r>
            <a:r>
              <a:rPr lang="ru-RU" sz="1200" dirty="0" smtClean="0">
                <a:latin typeface="+mj-lt"/>
                <a:cs typeface="Times New Roman" pitchFamily="18" charset="0"/>
              </a:rPr>
              <a:t>.</a:t>
            </a:r>
            <a:endParaRPr lang="ru-RU" sz="1200" dirty="0">
              <a:latin typeface="+mj-lt"/>
              <a:cs typeface="Times New Roman" pitchFamily="18" charset="0"/>
            </a:endParaRPr>
          </a:p>
        </p:txBody>
      </p:sp>
      <p:sp>
        <p:nvSpPr>
          <p:cNvPr id="30" name="Прямоугольник 29"/>
          <p:cNvSpPr>
            <a:spLocks noChangeArrowheads="1"/>
          </p:cNvSpPr>
          <p:nvPr/>
        </p:nvSpPr>
        <p:spPr bwMode="auto">
          <a:xfrm>
            <a:off x="3276600" y="260350"/>
            <a:ext cx="24901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>
                <a:latin typeface="+mj-lt"/>
                <a:cs typeface="Arial" pitchFamily="34" charset="0"/>
              </a:rPr>
              <a:t>ТЕХНИКА ДЛЯ ПОДЗЕМНЫХ РАБОТ: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3348038" y="548680"/>
            <a:ext cx="26495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Полилиния 35"/>
          <p:cNvSpPr/>
          <p:nvPr/>
        </p:nvSpPr>
        <p:spPr>
          <a:xfrm>
            <a:off x="3276600" y="1989138"/>
            <a:ext cx="2447925" cy="1007814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fontAlgn="auto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Подземный самосвал  МОАЗ-65010</a:t>
            </a:r>
          </a:p>
          <a:p>
            <a:pPr fontAlgn="auto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Грузоподъемность - 15 т </a:t>
            </a:r>
          </a:p>
          <a:p>
            <a:pPr fontAlgn="auto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Двигатель –  </a:t>
            </a:r>
            <a:r>
              <a:rPr lang="en-US" sz="1200" dirty="0">
                <a:latin typeface="+mj-lt"/>
                <a:cs typeface="Times New Roman" pitchFamily="18" charset="0"/>
              </a:rPr>
              <a:t>Cummins QSB6.7</a:t>
            </a:r>
            <a:r>
              <a:rPr lang="ru-RU" sz="1200" dirty="0">
                <a:latin typeface="+mj-lt"/>
                <a:cs typeface="Times New Roman" pitchFamily="18" charset="0"/>
              </a:rPr>
              <a:t>, </a:t>
            </a:r>
            <a:r>
              <a:rPr lang="en-US" sz="1200" dirty="0">
                <a:latin typeface="+mj-lt"/>
                <a:cs typeface="Times New Roman" pitchFamily="18" charset="0"/>
              </a:rPr>
              <a:t>Tier2</a:t>
            </a:r>
            <a:endParaRPr lang="ru-RU" sz="1200" dirty="0">
              <a:latin typeface="+mj-lt"/>
              <a:cs typeface="Times New Roman" pitchFamily="18" charset="0"/>
            </a:endParaRPr>
          </a:p>
          <a:p>
            <a:pPr fontAlgn="auto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Мощность – 220 л.с</a:t>
            </a:r>
            <a:r>
              <a:rPr lang="ru-RU" sz="1200" dirty="0" smtClean="0">
                <a:latin typeface="+mj-lt"/>
                <a:cs typeface="Times New Roman" pitchFamily="18" charset="0"/>
              </a:rPr>
              <a:t>.</a:t>
            </a:r>
            <a:endParaRPr lang="en-US" sz="1200" dirty="0">
              <a:latin typeface="+mj-lt"/>
              <a:cs typeface="Times New Roman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724525" y="1989138"/>
            <a:ext cx="2447925" cy="1079500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Подземный самосвал МОАЗ-75851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Грузоподъемность – 50 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Двигатель – </a:t>
            </a:r>
            <a:r>
              <a:rPr lang="en-US" sz="1200" dirty="0">
                <a:latin typeface="+mj-lt"/>
                <a:cs typeface="Times New Roman" pitchFamily="18" charset="0"/>
              </a:rPr>
              <a:t>Cummins QSX15</a:t>
            </a:r>
            <a:endParaRPr lang="ru-RU" sz="1200" dirty="0">
              <a:latin typeface="+mj-lt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Мощность – </a:t>
            </a:r>
            <a:r>
              <a:rPr lang="en-US" sz="1200" dirty="0">
                <a:latin typeface="+mj-lt"/>
                <a:cs typeface="Times New Roman" pitchFamily="18" charset="0"/>
              </a:rPr>
              <a:t>542</a:t>
            </a:r>
            <a:r>
              <a:rPr lang="ru-RU" sz="1200" dirty="0">
                <a:latin typeface="+mj-lt"/>
                <a:cs typeface="Times New Roman" pitchFamily="18" charset="0"/>
              </a:rPr>
              <a:t> л.с</a:t>
            </a:r>
            <a:r>
              <a:rPr lang="ru-RU" sz="1200" dirty="0" smtClean="0">
                <a:latin typeface="+mj-lt"/>
                <a:cs typeface="Times New Roman" pitchFamily="18" charset="0"/>
              </a:rPr>
              <a:t>.</a:t>
            </a:r>
            <a:endParaRPr lang="en-US" sz="1200" dirty="0">
              <a:latin typeface="+mj-lt"/>
              <a:cs typeface="Times New Roman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394295" y="5013325"/>
            <a:ext cx="2449513" cy="1152525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Погрузочно-доставочная машина МОАЗ-4035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Грузоподъемность – 7 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Двигатель – </a:t>
            </a:r>
            <a:r>
              <a:rPr lang="en-US" sz="1200" dirty="0">
                <a:latin typeface="+mj-lt"/>
                <a:cs typeface="Times New Roman" pitchFamily="18" charset="0"/>
              </a:rPr>
              <a:t>Cummins </a:t>
            </a:r>
            <a:r>
              <a:rPr lang="ru-RU" sz="1200" dirty="0">
                <a:latin typeface="+mj-lt"/>
                <a:cs typeface="Times New Roman" pitchFamily="18" charset="0"/>
              </a:rPr>
              <a:t>QSВ6.7</a:t>
            </a:r>
            <a:r>
              <a:rPr lang="en-US" sz="1200" dirty="0">
                <a:latin typeface="+mj-lt"/>
                <a:cs typeface="Times New Roman" pitchFamily="18" charset="0"/>
              </a:rPr>
              <a:t>, Tier3</a:t>
            </a:r>
            <a:endParaRPr lang="ru-RU" sz="1200" b="1" dirty="0">
              <a:latin typeface="+mj-lt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Мощность – 193 л.с</a:t>
            </a:r>
            <a:r>
              <a:rPr lang="ru-RU" sz="1200" dirty="0" smtClean="0">
                <a:latin typeface="+mj-lt"/>
                <a:cs typeface="Times New Roman" pitchFamily="18" charset="0"/>
              </a:rPr>
              <a:t>.</a:t>
            </a:r>
            <a:endParaRPr lang="en-US" sz="1200" dirty="0">
              <a:latin typeface="+mj-lt"/>
              <a:cs typeface="Times New Roman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3275856" y="5085928"/>
            <a:ext cx="2447925" cy="1152525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Погрузочно-доставочная машина МОАЗ-40751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Грузоподъемность – 16 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Двигатель –  </a:t>
            </a:r>
            <a:r>
              <a:rPr lang="en-US" sz="1200" dirty="0">
                <a:latin typeface="+mj-lt"/>
                <a:cs typeface="Times New Roman" pitchFamily="18" charset="0"/>
              </a:rPr>
              <a:t>Cummins QSX</a:t>
            </a:r>
            <a:r>
              <a:rPr lang="ru-RU" sz="1200" dirty="0">
                <a:latin typeface="+mj-lt"/>
                <a:cs typeface="Times New Roman" pitchFamily="18" charset="0"/>
              </a:rPr>
              <a:t>1</a:t>
            </a:r>
            <a:r>
              <a:rPr lang="en-US" sz="1200" dirty="0">
                <a:latin typeface="+mj-lt"/>
                <a:cs typeface="Times New Roman" pitchFamily="18" charset="0"/>
              </a:rPr>
              <a:t>5, Tier3</a:t>
            </a:r>
            <a:endParaRPr lang="ru-RU" sz="1200" dirty="0">
              <a:latin typeface="+mj-lt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Мощность – 390 л.с</a:t>
            </a:r>
            <a:r>
              <a:rPr lang="ru-RU" sz="1200" dirty="0" smtClean="0">
                <a:latin typeface="+mj-lt"/>
                <a:cs typeface="Times New Roman" pitchFamily="18" charset="0"/>
              </a:rPr>
              <a:t>.</a:t>
            </a:r>
            <a:endParaRPr lang="en-US" sz="1200" dirty="0">
              <a:latin typeface="+mj-lt"/>
              <a:cs typeface="Times New Roman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5796136" y="5085928"/>
            <a:ext cx="2987675" cy="1295400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Машина для </a:t>
            </a:r>
            <a:r>
              <a:rPr lang="ru-RU" sz="1200" dirty="0" smtClean="0">
                <a:latin typeface="+mj-lt"/>
                <a:cs typeface="Times New Roman" pitchFamily="18" charset="0"/>
              </a:rPr>
              <a:t>торк</a:t>
            </a:r>
            <a:r>
              <a:rPr lang="ru-RU" sz="1200" dirty="0" smtClean="0">
                <a:latin typeface="+mj-lt"/>
                <a:cs typeface="Times New Roman" pitchFamily="18" charset="0"/>
              </a:rPr>
              <a:t>р</a:t>
            </a:r>
            <a:r>
              <a:rPr lang="ru-RU" sz="1200" dirty="0" smtClean="0">
                <a:latin typeface="+mj-lt"/>
                <a:cs typeface="Times New Roman" pitchFamily="18" charset="0"/>
              </a:rPr>
              <a:t>етирования</a:t>
            </a:r>
            <a:endParaRPr lang="ru-RU" sz="1200" dirty="0">
              <a:latin typeface="+mj-lt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МОАЗ-69021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Объем смесительного барабана, м</a:t>
            </a:r>
            <a:r>
              <a:rPr lang="ru-RU" sz="1200" baseline="30000" dirty="0">
                <a:latin typeface="+mj-lt"/>
                <a:cs typeface="Times New Roman" pitchFamily="18" charset="0"/>
              </a:rPr>
              <a:t>3 </a:t>
            </a:r>
            <a:r>
              <a:rPr lang="ru-RU" sz="1200" dirty="0">
                <a:latin typeface="+mj-lt"/>
                <a:cs typeface="Times New Roman" pitchFamily="18" charset="0"/>
              </a:rPr>
              <a:t>– 4</a:t>
            </a:r>
            <a:endParaRPr lang="ru-RU" sz="1200" baseline="30000" dirty="0">
              <a:latin typeface="+mj-lt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Двигатель –  ЯМЗ</a:t>
            </a:r>
            <a:endParaRPr lang="ru-RU" sz="1200" b="1" dirty="0">
              <a:latin typeface="+mj-lt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Мощность – 260 л.с</a:t>
            </a:r>
            <a:r>
              <a:rPr lang="ru-RU" sz="1200" dirty="0" smtClean="0">
                <a:latin typeface="+mj-lt"/>
                <a:cs typeface="Times New Roman" pitchFamily="18" charset="0"/>
              </a:rPr>
              <a:t>.</a:t>
            </a:r>
            <a:endParaRPr lang="en-US" sz="1200" dirty="0">
              <a:latin typeface="+mj-lt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90800" y="6416675"/>
            <a:ext cx="4191000" cy="365125"/>
          </a:xfrm>
        </p:spPr>
        <p:txBody>
          <a:bodyPr/>
          <a:lstStyle/>
          <a:p>
            <a:pPr>
              <a:defRPr/>
            </a:pPr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История, современность, перспективы развития белорусской карьерной техники </a:t>
            </a:r>
            <a:r>
              <a:rPr lang="ru-RU" sz="800" dirty="0" smtClean="0">
                <a:cs typeface="Arial" pitchFamily="34" charset="0"/>
              </a:rPr>
              <a:t/>
            </a:r>
            <a:br>
              <a:rPr lang="ru-RU" sz="800" dirty="0" smtClean="0">
                <a:cs typeface="Arial" pitchFamily="34" charset="0"/>
              </a:rPr>
            </a:br>
            <a:endParaRPr lang="ru-RU" sz="800" dirty="0"/>
          </a:p>
        </p:txBody>
      </p:sp>
      <p:pic>
        <p:nvPicPr>
          <p:cNvPr id="35" name="Рисунок 34" descr="4035.jpg"/>
          <p:cNvPicPr>
            <a:picLocks noChangeAspect="1"/>
          </p:cNvPicPr>
          <p:nvPr/>
        </p:nvPicPr>
        <p:blipFill>
          <a:blip r:embed="rId3" cstate="print"/>
          <a:srcRect t="13225"/>
          <a:stretch>
            <a:fillRect/>
          </a:stretch>
        </p:blipFill>
        <p:spPr>
          <a:xfrm>
            <a:off x="467525" y="3573016"/>
            <a:ext cx="1944235" cy="1476448"/>
          </a:xfrm>
          <a:prstGeom prst="rect">
            <a:avLst/>
          </a:prstGeom>
        </p:spPr>
      </p:pic>
      <p:pic>
        <p:nvPicPr>
          <p:cNvPr id="39" name="Рисунок 38" descr="69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3356992"/>
            <a:ext cx="2026431" cy="1773396"/>
          </a:xfrm>
          <a:prstGeom prst="rect">
            <a:avLst/>
          </a:prstGeom>
        </p:spPr>
      </p:pic>
      <p:pic>
        <p:nvPicPr>
          <p:cNvPr id="43" name="Рисунок 42" descr="75851.jpg"/>
          <p:cNvPicPr>
            <a:picLocks noChangeAspect="1"/>
          </p:cNvPicPr>
          <p:nvPr/>
        </p:nvPicPr>
        <p:blipFill>
          <a:blip r:embed="rId5" cstate="print"/>
          <a:srcRect t="17019"/>
          <a:stretch>
            <a:fillRect/>
          </a:stretch>
        </p:blipFill>
        <p:spPr>
          <a:xfrm>
            <a:off x="5806477" y="620688"/>
            <a:ext cx="1933875" cy="1404364"/>
          </a:xfrm>
          <a:prstGeom prst="rect">
            <a:avLst/>
          </a:prstGeom>
        </p:spPr>
      </p:pic>
      <p:pic>
        <p:nvPicPr>
          <p:cNvPr id="48" name="Рисунок 47" descr="407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8205" y="3429000"/>
            <a:ext cx="1933875" cy="1692396"/>
          </a:xfrm>
          <a:prstGeom prst="rect">
            <a:avLst/>
          </a:prstGeom>
        </p:spPr>
      </p:pic>
      <p:pic>
        <p:nvPicPr>
          <p:cNvPr id="55" name="Рисунок 54" descr="7505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544" y="1268760"/>
            <a:ext cx="1803186" cy="1233759"/>
          </a:xfrm>
          <a:prstGeom prst="rect">
            <a:avLst/>
          </a:prstGeom>
        </p:spPr>
      </p:pic>
      <p:pic>
        <p:nvPicPr>
          <p:cNvPr id="59" name="Рисунок 58" descr="МоАЗ-65010-011.JPG"/>
          <p:cNvPicPr>
            <a:picLocks noChangeAspect="1"/>
          </p:cNvPicPr>
          <p:nvPr/>
        </p:nvPicPr>
        <p:blipFill>
          <a:blip r:embed="rId8" cstate="print"/>
          <a:srcRect t="6263" b="4674"/>
          <a:stretch>
            <a:fillRect/>
          </a:stretch>
        </p:blipFill>
        <p:spPr>
          <a:xfrm>
            <a:off x="3347864" y="620688"/>
            <a:ext cx="2304256" cy="1368152"/>
          </a:xfrm>
          <a:prstGeom prst="rect">
            <a:avLst/>
          </a:prstGeom>
        </p:spPr>
      </p:pic>
      <p:sp>
        <p:nvSpPr>
          <p:cNvPr id="15368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610599" y="6381328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735E0C-A1A8-4753-B171-7CAFCE9655E8}" type="slidenum">
              <a:rPr lang="ru-RU" sz="90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6237312"/>
            <a:ext cx="2555776" cy="6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2" name="Рисунок 31" descr="Белаз_7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1560" y="6165304"/>
            <a:ext cx="1497293" cy="586022"/>
          </a:xfrm>
          <a:prstGeom prst="rect">
            <a:avLst/>
          </a:prstGeom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395288" y="595040"/>
            <a:ext cx="2066925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61642" y="188640"/>
            <a:ext cx="169007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Новая техника </a:t>
            </a: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7" grpId="0"/>
      <p:bldP spid="30" grpId="0"/>
      <p:bldP spid="36" grpId="0"/>
      <p:bldP spid="38" grpId="0"/>
      <p:bldP spid="40" grpId="0"/>
      <p:bldP spid="44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74"/>
          <p:cNvSpPr>
            <a:spLocks noChangeArrowheads="1"/>
          </p:cNvSpPr>
          <p:nvPr/>
        </p:nvSpPr>
        <p:spPr bwMode="auto">
          <a:xfrm>
            <a:off x="6500813" y="285750"/>
            <a:ext cx="2071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>
                <a:solidFill>
                  <a:schemeClr val="bg1"/>
                </a:solidFill>
                <a:latin typeface="Calibri" pitchFamily="34" charset="0"/>
              </a:rPr>
              <a:t>2006-2010 г. - изготовление опытно-промышленной партии БЕЛАЗ-75570</a:t>
            </a:r>
          </a:p>
        </p:txBody>
      </p:sp>
      <p:sp>
        <p:nvSpPr>
          <p:cNvPr id="23" name="Полилиния 22"/>
          <p:cNvSpPr/>
          <p:nvPr/>
        </p:nvSpPr>
        <p:spPr>
          <a:xfrm>
            <a:off x="827088" y="908720"/>
            <a:ext cx="2665412" cy="2951162"/>
          </a:xfrm>
          <a:custGeom>
            <a:avLst/>
            <a:gdLst>
              <a:gd name="connsiteX0" fmla="*/ 0 w 1593265"/>
              <a:gd name="connsiteY0" fmla="*/ 0 h 1447551"/>
              <a:gd name="connsiteX1" fmla="*/ 1593265 w 1593265"/>
              <a:gd name="connsiteY1" fmla="*/ 0 h 1447551"/>
              <a:gd name="connsiteX2" fmla="*/ 1593265 w 1593265"/>
              <a:gd name="connsiteY2" fmla="*/ 1447551 h 1447551"/>
              <a:gd name="connsiteX3" fmla="*/ 0 w 1593265"/>
              <a:gd name="connsiteY3" fmla="*/ 1447551 h 1447551"/>
              <a:gd name="connsiteX4" fmla="*/ 0 w 1593265"/>
              <a:gd name="connsiteY4" fmla="*/ 0 h 144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3265" h="1447551">
                <a:moveTo>
                  <a:pt x="0" y="0"/>
                </a:moveTo>
                <a:lnTo>
                  <a:pt x="1593265" y="0"/>
                </a:lnTo>
                <a:lnTo>
                  <a:pt x="1593265" y="1447551"/>
                </a:lnTo>
                <a:lnTo>
                  <a:pt x="0" y="14475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5537" tIns="0" rIns="0" bIns="0" spcCol="1270"/>
          <a:lstStyle/>
          <a:p>
            <a:pPr>
              <a:defRPr/>
            </a:pPr>
            <a:r>
              <a:rPr lang="ru-RU" sz="1400" dirty="0"/>
              <a:t>В сентябре 2018 года БЕЛАЗ отпразднует юбилей – 70-летие со дня основания предприятия. Своеобразной «точкой отсчета» в его истории стало принятие Закона о пятилетнем плане восстановления и развития народного хозяйства Белорусской ССР на 1946 – 1950 годы, в соответствии с которым недалеко от Минска в поселке Жодино началось возведение первых заводских корпусов.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71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388424" y="6381328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C6056A-1044-46DA-80F3-3D605CA45011}" type="slidenum">
              <a:rPr lang="ru-RU" sz="900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z="900" dirty="0" smtClean="0">
              <a:solidFill>
                <a:schemeClr val="bg1"/>
              </a:solidFill>
            </a:endParaRPr>
          </a:p>
        </p:txBody>
      </p:sp>
      <p:pic>
        <p:nvPicPr>
          <p:cNvPr id="10253" name="Рисунок 36" descr="2.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836613"/>
            <a:ext cx="3135313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0" y="6237312"/>
            <a:ext cx="2555776" cy="6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7" name="Рисунок 16" descr="Белаз_7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6165304"/>
            <a:ext cx="1497293" cy="586022"/>
          </a:xfrm>
          <a:prstGeom prst="rect">
            <a:avLst/>
          </a:prstGeom>
        </p:spPr>
      </p:pic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751445" y="332656"/>
            <a:ext cx="23803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История предприятия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840345" y="764456"/>
            <a:ext cx="2287612" cy="5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74"/>
          <p:cNvSpPr>
            <a:spLocks noChangeArrowheads="1"/>
          </p:cNvSpPr>
          <p:nvPr/>
        </p:nvSpPr>
        <p:spPr bwMode="auto">
          <a:xfrm>
            <a:off x="6500813" y="285750"/>
            <a:ext cx="2071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>
                <a:solidFill>
                  <a:schemeClr val="bg1"/>
                </a:solidFill>
                <a:latin typeface="Calibri" pitchFamily="34" charset="0"/>
              </a:rPr>
              <a:t>2006-2010 г. - изготовление опытно-промышленной партии БЕЛАЗ-75570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2843808" y="1628800"/>
            <a:ext cx="2664296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840657" y="1156742"/>
            <a:ext cx="28114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Перспективная техника</a:t>
            </a:r>
          </a:p>
        </p:txBody>
      </p:sp>
      <p:sp>
        <p:nvSpPr>
          <p:cNvPr id="16391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C42E90-0FAB-495D-A5BE-E3E445AB4527}" type="slidenum">
              <a:rPr lang="ru-RU" sz="90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sz="900">
              <a:solidFill>
                <a:schemeClr val="bg1"/>
              </a:solidFill>
            </a:endParaRPr>
          </a:p>
        </p:txBody>
      </p:sp>
      <p:sp>
        <p:nvSpPr>
          <p:cNvPr id="14" name="Дата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fld id="{B42D4309-E98B-4E65-8A64-CF6F45BA4D70}" type="datetime1">
              <a:rPr lang="ru-RU" sz="80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23.08.2018</a:t>
            </a:fld>
            <a:endParaRPr lang="ru-RU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559" name="TextBox 21"/>
          <p:cNvSpPr txBox="1">
            <a:spLocks noChangeArrowheads="1"/>
          </p:cNvSpPr>
          <p:nvPr/>
        </p:nvSpPr>
        <p:spPr bwMode="auto">
          <a:xfrm>
            <a:off x="4921250" y="5718175"/>
            <a:ext cx="24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562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3" cstate="print"/>
          <a:srcRect t="-25716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90800" y="6416675"/>
            <a:ext cx="4191000" cy="365125"/>
          </a:xfrm>
        </p:spPr>
        <p:txBody>
          <a:bodyPr/>
          <a:lstStyle/>
          <a:p>
            <a:pPr>
              <a:defRPr/>
            </a:pPr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История, современность, перспективы развития белорусской карьерной техники </a:t>
            </a:r>
            <a:r>
              <a:rPr lang="ru-RU" sz="800" dirty="0" smtClean="0">
                <a:cs typeface="Arial" pitchFamily="34" charset="0"/>
              </a:rPr>
              <a:t/>
            </a:r>
            <a:br>
              <a:rPr lang="ru-RU" sz="800" dirty="0" smtClean="0">
                <a:cs typeface="Arial" pitchFamily="34" charset="0"/>
              </a:rPr>
            </a:br>
            <a:endParaRPr lang="ru-RU" sz="800" dirty="0"/>
          </a:p>
        </p:txBody>
      </p:sp>
      <p:pic>
        <p:nvPicPr>
          <p:cNvPr id="23564" name="Рисунок 21" descr="persp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916113"/>
            <a:ext cx="75819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Белаз_7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980728"/>
            <a:ext cx="1713317" cy="670571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Прямая соединительная линия 46"/>
          <p:cNvCxnSpPr/>
          <p:nvPr/>
        </p:nvCxnSpPr>
        <p:spPr>
          <a:xfrm>
            <a:off x="344835" y="548680"/>
            <a:ext cx="2498973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50825" y="138118"/>
            <a:ext cx="254608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Перспективная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техника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20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610599" y="6381328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374B22-3E91-4C0D-8901-DAEF495A5EFB}" type="slidenum">
              <a:rPr lang="ru-RU" sz="90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15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5</a:t>
            </a:r>
            <a:endParaRPr lang="ru-RU" sz="800" b="1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90800" y="6416675"/>
            <a:ext cx="4191000" cy="365125"/>
          </a:xfrm>
        </p:spPr>
        <p:txBody>
          <a:bodyPr/>
          <a:lstStyle/>
          <a:p>
            <a:pPr>
              <a:defRPr/>
            </a:pPr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История, современность, перспективы развития белорусской карьерной техники </a:t>
            </a:r>
            <a:r>
              <a:rPr lang="ru-RU" sz="800" dirty="0" smtClean="0">
                <a:cs typeface="Arial" pitchFamily="34" charset="0"/>
              </a:rPr>
              <a:t/>
            </a:r>
            <a:br>
              <a:rPr lang="ru-RU" sz="800" dirty="0" smtClean="0">
                <a:cs typeface="Arial" pitchFamily="34" charset="0"/>
              </a:rPr>
            </a:br>
            <a:endParaRPr lang="ru-RU" sz="800" dirty="0"/>
          </a:p>
        </p:txBody>
      </p:sp>
      <p:sp>
        <p:nvSpPr>
          <p:cNvPr id="24591" name="TextBox 21"/>
          <p:cNvSpPr txBox="1">
            <a:spLocks noChangeArrowheads="1"/>
          </p:cNvSpPr>
          <p:nvPr/>
        </p:nvSpPr>
        <p:spPr bwMode="auto">
          <a:xfrm>
            <a:off x="4921250" y="5718175"/>
            <a:ext cx="24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24593" name="TextBox 20"/>
          <p:cNvSpPr txBox="1">
            <a:spLocks noChangeArrowheads="1"/>
          </p:cNvSpPr>
          <p:nvPr/>
        </p:nvSpPr>
        <p:spPr bwMode="auto">
          <a:xfrm>
            <a:off x="7894638" y="5868988"/>
            <a:ext cx="24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29" name="Рисунок 28" descr="751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728738"/>
            <a:ext cx="1810407" cy="1584346"/>
          </a:xfrm>
          <a:prstGeom prst="rect">
            <a:avLst/>
          </a:prstGeom>
        </p:spPr>
      </p:pic>
      <p:pic>
        <p:nvPicPr>
          <p:cNvPr id="30" name="Рисунок 29" descr="7560.jpg"/>
          <p:cNvPicPr>
            <a:picLocks noChangeAspect="1"/>
          </p:cNvPicPr>
          <p:nvPr/>
        </p:nvPicPr>
        <p:blipFill>
          <a:blip r:embed="rId4" cstate="print"/>
          <a:srcRect t="16392" b="4927"/>
          <a:stretch>
            <a:fillRect/>
          </a:stretch>
        </p:blipFill>
        <p:spPr>
          <a:xfrm>
            <a:off x="179512" y="692696"/>
            <a:ext cx="2304256" cy="1586627"/>
          </a:xfrm>
          <a:prstGeom prst="rect">
            <a:avLst/>
          </a:prstGeom>
        </p:spPr>
      </p:pic>
      <p:pic>
        <p:nvPicPr>
          <p:cNvPr id="31" name="Рисунок 30" descr="758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124744"/>
            <a:ext cx="2502899" cy="1152128"/>
          </a:xfrm>
          <a:prstGeom prst="rect">
            <a:avLst/>
          </a:prstGeom>
        </p:spPr>
      </p:pic>
      <p:pic>
        <p:nvPicPr>
          <p:cNvPr id="36" name="Рисунок 35" descr="407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573016"/>
            <a:ext cx="2502899" cy="1152128"/>
          </a:xfrm>
          <a:prstGeom prst="rect">
            <a:avLst/>
          </a:prstGeom>
        </p:spPr>
      </p:pic>
      <p:sp>
        <p:nvSpPr>
          <p:cNvPr id="43" name="Полилиния 42"/>
          <p:cNvSpPr/>
          <p:nvPr/>
        </p:nvSpPr>
        <p:spPr>
          <a:xfrm>
            <a:off x="233331" y="4581128"/>
            <a:ext cx="2826501" cy="1296144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Погрузочно-доставочная машина МОАЗ-40752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Грузоподъемность – 16 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Двигатель –  </a:t>
            </a:r>
            <a:r>
              <a:rPr lang="en-US" sz="1200" b="1" dirty="0">
                <a:latin typeface="+mj-lt"/>
                <a:cs typeface="Times New Roman" pitchFamily="18" charset="0"/>
              </a:rPr>
              <a:t>Cummins QSX</a:t>
            </a:r>
            <a:r>
              <a:rPr lang="ru-RU" sz="1200" b="1" dirty="0">
                <a:latin typeface="+mj-lt"/>
                <a:cs typeface="Times New Roman" pitchFamily="18" charset="0"/>
              </a:rPr>
              <a:t>1</a:t>
            </a:r>
            <a:r>
              <a:rPr lang="en-US" sz="1200" b="1" dirty="0">
                <a:latin typeface="+mj-lt"/>
                <a:cs typeface="Times New Roman" pitchFamily="18" charset="0"/>
              </a:rPr>
              <a:t>5, Tier3</a:t>
            </a:r>
            <a:endParaRPr lang="ru-RU" sz="1200" b="1" dirty="0">
              <a:latin typeface="+mj-lt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Мощность – 390 л.с.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j-lt"/>
                <a:cs typeface="Times New Roman" pitchFamily="18" charset="0"/>
              </a:rPr>
              <a:t>Комплектуется </a:t>
            </a:r>
            <a:r>
              <a:rPr lang="ru-RU" sz="1200" dirty="0">
                <a:latin typeface="+mj-lt"/>
                <a:cs typeface="Times New Roman" pitchFamily="18" charset="0"/>
              </a:rPr>
              <a:t>кабиной закрытого типа</a:t>
            </a:r>
            <a:endParaRPr lang="en-US" sz="1200" dirty="0">
              <a:latin typeface="+mj-lt"/>
              <a:cs typeface="Times New Roman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084937" y="2276872"/>
            <a:ext cx="2447925" cy="935038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Подземный самосвал МОАЗ-75830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Грузоподъемность – 30 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Двигатель – </a:t>
            </a:r>
            <a:r>
              <a:rPr lang="en-US" sz="1200" dirty="0">
                <a:latin typeface="+mj-lt"/>
                <a:cs typeface="Times New Roman" pitchFamily="18" charset="0"/>
              </a:rPr>
              <a:t>Cummins QSM</a:t>
            </a:r>
            <a:r>
              <a:rPr lang="ru-RU" sz="1200" dirty="0">
                <a:latin typeface="+mj-lt"/>
                <a:cs typeface="Times New Roman" pitchFamily="18" charset="0"/>
              </a:rPr>
              <a:t>11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Мощность – 400 л.с.</a:t>
            </a:r>
            <a:endParaRPr lang="en-US" sz="1200" dirty="0">
              <a:latin typeface="+mj-lt"/>
              <a:cs typeface="Times New Roman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0" y="6237312"/>
            <a:ext cx="2555776" cy="6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8" name="Рисунок 47" descr="Белаз_7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6165304"/>
            <a:ext cx="1497293" cy="586022"/>
          </a:xfrm>
          <a:prstGeom prst="rect">
            <a:avLst/>
          </a:prstGeom>
        </p:spPr>
      </p:pic>
      <p:pic>
        <p:nvPicPr>
          <p:cNvPr id="49" name="Рисунок 48" descr="Скрытый вагон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39952" y="3573016"/>
            <a:ext cx="1667678" cy="1250758"/>
          </a:xfrm>
          <a:prstGeom prst="rect">
            <a:avLst/>
          </a:prstGeom>
        </p:spPr>
      </p:pic>
      <p:sp>
        <p:nvSpPr>
          <p:cNvPr id="51" name="Полилиния 50"/>
          <p:cNvSpPr/>
          <p:nvPr/>
        </p:nvSpPr>
        <p:spPr>
          <a:xfrm>
            <a:off x="4067944" y="4869160"/>
            <a:ext cx="2449513" cy="1008063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j-lt"/>
                <a:cs typeface="Times New Roman" pitchFamily="18" charset="0"/>
              </a:rPr>
              <a:t>Новая разработка ОАО «БЕЛАЗ»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j-lt"/>
                <a:cs typeface="Times New Roman" pitchFamily="18" charset="0"/>
              </a:rPr>
              <a:t>Крытый вагон модели 11-9931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j-lt"/>
                <a:cs typeface="Times New Roman" pitchFamily="18" charset="0"/>
              </a:rPr>
              <a:t>Грузоподъемность – 68 тонн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j-lt"/>
                <a:cs typeface="Times New Roman" pitchFamily="18" charset="0"/>
              </a:rPr>
              <a:t>Объем кузова  - 176 м.куб.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179388" y="2132856"/>
            <a:ext cx="2160587" cy="1295970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defTabSz="4889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Карьерный самосвал </a:t>
            </a:r>
          </a:p>
          <a:p>
            <a:pPr defTabSz="4889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БЕЛАЗ-75605</a:t>
            </a:r>
          </a:p>
          <a:p>
            <a:pPr defTabSz="4889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Грузоподъемностью – 360  т</a:t>
            </a:r>
          </a:p>
          <a:p>
            <a:pPr defTabSz="4889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 Двигатель – </a:t>
            </a:r>
            <a:r>
              <a:rPr lang="en-US" sz="1200" dirty="0">
                <a:latin typeface="+mj-lt"/>
                <a:cs typeface="Times New Roman" pitchFamily="18" charset="0"/>
              </a:rPr>
              <a:t>Cummins </a:t>
            </a:r>
            <a:r>
              <a:rPr lang="ru-RU" sz="1200" dirty="0">
                <a:latin typeface="+mj-lt"/>
                <a:cs typeface="Times New Roman" pitchFamily="18" charset="0"/>
              </a:rPr>
              <a:t>QSK78</a:t>
            </a:r>
            <a:endParaRPr lang="en-US" sz="1200" dirty="0">
              <a:latin typeface="+mj-lt"/>
              <a:cs typeface="Times New Roman" pitchFamily="18" charset="0"/>
            </a:endParaRPr>
          </a:p>
          <a:p>
            <a:pPr defTabSz="4889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Трансмиссия – переменного тока, компании </a:t>
            </a:r>
            <a:r>
              <a:rPr lang="en-US" sz="1200" dirty="0">
                <a:latin typeface="+mj-lt"/>
                <a:cs typeface="Times New Roman" pitchFamily="18" charset="0"/>
              </a:rPr>
              <a:t> «General Electric»</a:t>
            </a:r>
            <a:endParaRPr lang="ru-RU" sz="1200" dirty="0">
              <a:latin typeface="+mj-lt"/>
              <a:cs typeface="Times New Roman" pitchFamily="18" charset="0"/>
            </a:endParaRP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ru-RU" sz="1200" b="1" dirty="0">
              <a:latin typeface="+mj-lt"/>
              <a:cs typeface="Times New Roman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3132138" y="2132856"/>
            <a:ext cx="2375966" cy="1439986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defTabSz="4889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Карьерный самосвал </a:t>
            </a:r>
          </a:p>
          <a:p>
            <a:pPr defTabSz="4889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БЕЛАЗ-</a:t>
            </a:r>
            <a:r>
              <a:rPr lang="ru-RU" sz="1200" dirty="0">
                <a:latin typeface="+mj-lt"/>
              </a:rPr>
              <a:t>75182</a:t>
            </a:r>
            <a:endParaRPr lang="ru-RU" sz="1200" dirty="0">
              <a:latin typeface="+mj-lt"/>
              <a:cs typeface="Times New Roman" pitchFamily="18" charset="0"/>
            </a:endParaRPr>
          </a:p>
          <a:p>
            <a:pPr defTabSz="4889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Грузоподъемностью – 180  т</a:t>
            </a:r>
          </a:p>
          <a:p>
            <a:pPr defTabSz="4889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 Двигатель – </a:t>
            </a:r>
            <a:r>
              <a:rPr lang="en-US" sz="1200" dirty="0">
                <a:latin typeface="+mj-lt"/>
                <a:cs typeface="Times New Roman" pitchFamily="18" charset="0"/>
              </a:rPr>
              <a:t>Cummins </a:t>
            </a:r>
          </a:p>
          <a:p>
            <a:pPr defTabSz="4889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Times New Roman" pitchFamily="18" charset="0"/>
              </a:rPr>
              <a:t>QSK50-C </a:t>
            </a:r>
            <a:r>
              <a:rPr lang="ru-RU" sz="1200" dirty="0">
                <a:latin typeface="+mj-lt"/>
                <a:cs typeface="Times New Roman" pitchFamily="18" charset="0"/>
              </a:rPr>
              <a:t>, </a:t>
            </a:r>
            <a:r>
              <a:rPr lang="en-US" sz="1200" dirty="0">
                <a:latin typeface="+mj-lt"/>
                <a:cs typeface="Times New Roman" pitchFamily="18" charset="0"/>
              </a:rPr>
              <a:t>Tier4</a:t>
            </a:r>
          </a:p>
          <a:p>
            <a:pPr defTabSz="4889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Трансмиссия – переменного тока, компании </a:t>
            </a:r>
            <a:r>
              <a:rPr lang="en-US" sz="1200" dirty="0">
                <a:latin typeface="+mj-lt"/>
                <a:cs typeface="Times New Roman" pitchFamily="18" charset="0"/>
              </a:rPr>
              <a:t> «General Electric»</a:t>
            </a:r>
            <a:endParaRPr lang="ru-RU" sz="1200" dirty="0">
              <a:latin typeface="+mj-lt"/>
              <a:cs typeface="Times New Roman" pitchFamily="18" charset="0"/>
            </a:endParaRP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ru-RU" sz="1200" b="1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51" grpId="0"/>
      <p:bldP spid="39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9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610599" y="6381328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41CB18-AAF0-490A-B042-8CCCFBCC9F5E}" type="slidenum">
              <a:rPr lang="ru-RU" sz="90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15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5</a:t>
            </a:r>
            <a:endParaRPr lang="ru-RU" sz="800" b="1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90800" y="6416675"/>
            <a:ext cx="4191000" cy="365125"/>
          </a:xfrm>
        </p:spPr>
        <p:txBody>
          <a:bodyPr/>
          <a:lstStyle/>
          <a:p>
            <a:pPr>
              <a:defRPr/>
            </a:pPr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История, современность, перспективы развития белорусской карьерной техники </a:t>
            </a:r>
            <a:r>
              <a:rPr lang="ru-RU" sz="800" dirty="0" smtClean="0">
                <a:cs typeface="Arial" pitchFamily="34" charset="0"/>
              </a:rPr>
              <a:t/>
            </a:r>
            <a:br>
              <a:rPr lang="ru-RU" sz="800" dirty="0" smtClean="0">
                <a:cs typeface="Arial" pitchFamily="34" charset="0"/>
              </a:rPr>
            </a:br>
            <a:endParaRPr lang="ru-RU" sz="800" dirty="0"/>
          </a:p>
        </p:txBody>
      </p:sp>
      <p:sp>
        <p:nvSpPr>
          <p:cNvPr id="25610" name="TextBox 21"/>
          <p:cNvSpPr txBox="1">
            <a:spLocks noChangeArrowheads="1"/>
          </p:cNvSpPr>
          <p:nvPr/>
        </p:nvSpPr>
        <p:spPr bwMode="auto">
          <a:xfrm>
            <a:off x="4921250" y="5718175"/>
            <a:ext cx="24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25612" name="TextBox 20"/>
          <p:cNvSpPr txBox="1">
            <a:spLocks noChangeArrowheads="1"/>
          </p:cNvSpPr>
          <p:nvPr/>
        </p:nvSpPr>
        <p:spPr bwMode="auto">
          <a:xfrm>
            <a:off x="7894638" y="5868988"/>
            <a:ext cx="24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6155953" y="4870226"/>
            <a:ext cx="2376487" cy="935038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Аэродромный тягач  БЕЛАЗ-74271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Двигатель – </a:t>
            </a:r>
            <a:r>
              <a:rPr lang="en-US" sz="1200" dirty="0" err="1">
                <a:latin typeface="+mj-lt"/>
                <a:cs typeface="Times New Roman" pitchFamily="18" charset="0"/>
              </a:rPr>
              <a:t>Deutz</a:t>
            </a:r>
            <a:endParaRPr lang="en-US" sz="1200" dirty="0">
              <a:latin typeface="+mj-lt"/>
              <a:cs typeface="Times New Roman" pitchFamily="18" charset="0"/>
            </a:endParaRP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Мощность – </a:t>
            </a:r>
            <a:r>
              <a:rPr lang="en-US" sz="1200" dirty="0">
                <a:latin typeface="+mj-lt"/>
                <a:cs typeface="Times New Roman" pitchFamily="18" charset="0"/>
              </a:rPr>
              <a:t>450</a:t>
            </a:r>
            <a:r>
              <a:rPr lang="ru-RU" sz="1200" dirty="0">
                <a:latin typeface="+mj-lt"/>
                <a:cs typeface="Times New Roman" pitchFamily="18" charset="0"/>
              </a:rPr>
              <a:t> л.с.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Комплектуется двумя кабинами</a:t>
            </a:r>
            <a:endParaRPr lang="en-US" sz="1200" dirty="0">
              <a:latin typeface="+mj-lt"/>
              <a:cs typeface="Times New Roman" pitchFamily="18" charset="0"/>
            </a:endParaRP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Для буксировки самолётов взлётным весом до 600 тонн</a:t>
            </a:r>
          </a:p>
        </p:txBody>
      </p:sp>
      <p:sp>
        <p:nvSpPr>
          <p:cNvPr id="62" name="Полилиния 61"/>
          <p:cNvSpPr/>
          <p:nvPr/>
        </p:nvSpPr>
        <p:spPr>
          <a:xfrm>
            <a:off x="3491606" y="4868763"/>
            <a:ext cx="2376488" cy="1152525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Аэродромный тягач  БЕЛАЗ-54010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Двигатель – </a:t>
            </a:r>
            <a:r>
              <a:rPr lang="en-US" sz="1200" dirty="0" err="1">
                <a:latin typeface="+mj-lt"/>
                <a:cs typeface="Times New Roman" pitchFamily="18" charset="0"/>
              </a:rPr>
              <a:t>Deutz</a:t>
            </a:r>
            <a:endParaRPr lang="en-US" sz="1200" dirty="0">
              <a:latin typeface="+mj-lt"/>
              <a:cs typeface="Times New Roman" pitchFamily="18" charset="0"/>
            </a:endParaRP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Мощность – 136 л.с.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Для буксировки самолётов взлётным весом до 150 тонн</a:t>
            </a:r>
          </a:p>
        </p:txBody>
      </p:sp>
      <p:pic>
        <p:nvPicPr>
          <p:cNvPr id="25622" name="Рисунок 23" descr="БЕЛАЗ-74271-1.png"/>
          <p:cNvPicPr>
            <a:picLocks noChangeAspect="1"/>
          </p:cNvPicPr>
          <p:nvPr/>
        </p:nvPicPr>
        <p:blipFill>
          <a:blip r:embed="rId3" cstate="print"/>
          <a:srcRect b="6250"/>
          <a:stretch>
            <a:fillRect/>
          </a:stretch>
        </p:blipFill>
        <p:spPr bwMode="auto">
          <a:xfrm>
            <a:off x="6108328" y="3718148"/>
            <a:ext cx="2370137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3" name="Picture 4"/>
          <p:cNvPicPr>
            <a:picLocks noChangeAspect="1" noChangeArrowheads="1"/>
          </p:cNvPicPr>
          <p:nvPr/>
        </p:nvPicPr>
        <p:blipFill>
          <a:blip r:embed="rId4" cstate="print"/>
          <a:srcRect l="12830" t="30347" r="15321" b="24136"/>
          <a:stretch>
            <a:fillRect/>
          </a:stretch>
        </p:blipFill>
        <p:spPr bwMode="auto">
          <a:xfrm>
            <a:off x="3347864" y="3932362"/>
            <a:ext cx="201612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олилиния 29"/>
          <p:cNvSpPr/>
          <p:nvPr/>
        </p:nvSpPr>
        <p:spPr>
          <a:xfrm>
            <a:off x="3564434" y="2205013"/>
            <a:ext cx="2376487" cy="719138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Погрузчик БЕЛАЗ-78240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Объем ковша, м</a:t>
            </a:r>
            <a:r>
              <a:rPr lang="ru-RU" sz="1200" baseline="30000" dirty="0">
                <a:latin typeface="+mj-lt"/>
                <a:cs typeface="Times New Roman" pitchFamily="18" charset="0"/>
              </a:rPr>
              <a:t>3</a:t>
            </a:r>
            <a:r>
              <a:rPr lang="ru-RU" sz="1200" dirty="0">
                <a:latin typeface="+mj-lt"/>
                <a:cs typeface="Times New Roman" pitchFamily="18" charset="0"/>
              </a:rPr>
              <a:t> –6,6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Двигатель – </a:t>
            </a:r>
            <a:r>
              <a:rPr lang="en-US" sz="1200" dirty="0" err="1">
                <a:latin typeface="+mj-lt"/>
                <a:cs typeface="Times New Roman" pitchFamily="18" charset="0"/>
              </a:rPr>
              <a:t>Liebherr</a:t>
            </a:r>
            <a:endParaRPr lang="en-US" sz="1200" dirty="0">
              <a:latin typeface="+mj-lt"/>
              <a:cs typeface="Times New Roman" pitchFamily="18" charset="0"/>
            </a:endParaRP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Мощность – 500  л.с.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755229" y="4868639"/>
            <a:ext cx="2124075" cy="936625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Бульдозер  МОАЗ-68020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Колесная формула – 4х4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Двигатель – C</a:t>
            </a:r>
            <a:r>
              <a:rPr lang="en-US" sz="1200" dirty="0" err="1">
                <a:latin typeface="+mj-lt"/>
                <a:cs typeface="Times New Roman" pitchFamily="18" charset="0"/>
              </a:rPr>
              <a:t>ummins</a:t>
            </a:r>
            <a:endParaRPr lang="ru-RU" sz="1200" dirty="0">
              <a:latin typeface="+mj-lt"/>
              <a:cs typeface="Times New Roman" pitchFamily="18" charset="0"/>
            </a:endParaRP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Мощность двигателя – 335  л.с.</a:t>
            </a:r>
          </a:p>
        </p:txBody>
      </p:sp>
      <p:pic>
        <p:nvPicPr>
          <p:cNvPr id="32" name="Рисунок 31" descr="78270-0000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4212" y="692696"/>
            <a:ext cx="2232248" cy="1560300"/>
          </a:xfrm>
          <a:prstGeom prst="rect">
            <a:avLst/>
          </a:prstGeom>
        </p:spPr>
      </p:pic>
      <p:pic>
        <p:nvPicPr>
          <p:cNvPr id="33" name="Рисунок 32" descr="68020.jpg"/>
          <p:cNvPicPr>
            <a:picLocks noChangeAspect="1"/>
          </p:cNvPicPr>
          <p:nvPr/>
        </p:nvPicPr>
        <p:blipFill>
          <a:blip r:embed="rId6" cstate="print"/>
          <a:srcRect t="18577" b="18576"/>
          <a:stretch>
            <a:fillRect/>
          </a:stretch>
        </p:blipFill>
        <p:spPr>
          <a:xfrm>
            <a:off x="683568" y="3716511"/>
            <a:ext cx="2088252" cy="1148523"/>
          </a:xfrm>
          <a:prstGeom prst="rect">
            <a:avLst/>
          </a:prstGeom>
        </p:spPr>
      </p:pic>
      <p:pic>
        <p:nvPicPr>
          <p:cNvPr id="34" name="Рисунок 33" descr="Фронтальный погрузчик БелаЗ-78250 (Перспективные разработки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872" y="1052736"/>
            <a:ext cx="2151966" cy="1002835"/>
          </a:xfrm>
          <a:prstGeom prst="rect">
            <a:avLst/>
          </a:prstGeom>
        </p:spPr>
      </p:pic>
      <p:pic>
        <p:nvPicPr>
          <p:cNvPr id="35" name="Рисунок 50" descr="68010.jpg"/>
          <p:cNvPicPr>
            <a:picLocks noChangeAspect="1"/>
          </p:cNvPicPr>
          <p:nvPr/>
        </p:nvPicPr>
        <p:blipFill>
          <a:blip r:embed="rId8" cstate="print"/>
          <a:srcRect t="16349"/>
          <a:stretch>
            <a:fillRect/>
          </a:stretch>
        </p:blipFill>
        <p:spPr bwMode="auto">
          <a:xfrm>
            <a:off x="6012160" y="980728"/>
            <a:ext cx="2016125" cy="1476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Полилиния 35"/>
          <p:cNvSpPr/>
          <p:nvPr/>
        </p:nvSpPr>
        <p:spPr>
          <a:xfrm>
            <a:off x="6085185" y="2205013"/>
            <a:ext cx="2376487" cy="936625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Погрузчик МОАЗ-68010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Колесная формула – 4х4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Грузоподъемность, т – 9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Двигатель – C</a:t>
            </a:r>
            <a:r>
              <a:rPr lang="en-US" sz="1200" dirty="0" err="1">
                <a:latin typeface="+mj-lt"/>
                <a:cs typeface="Times New Roman" pitchFamily="18" charset="0"/>
              </a:rPr>
              <a:t>ummins</a:t>
            </a:r>
            <a:endParaRPr lang="ru-RU" sz="1200" dirty="0">
              <a:latin typeface="+mj-lt"/>
              <a:cs typeface="Times New Roman" pitchFamily="18" charset="0"/>
            </a:endParaRP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Мощность двигателя – 335  л.с.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899368" y="2205013"/>
            <a:ext cx="2376488" cy="1440011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Погрузчик БЕЛАЗ-78270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Объем ковша, м</a:t>
            </a:r>
            <a:r>
              <a:rPr lang="ru-RU" sz="1200" baseline="30000" dirty="0">
                <a:latin typeface="+mj-lt"/>
                <a:cs typeface="Times New Roman" pitchFamily="18" charset="0"/>
              </a:rPr>
              <a:t>3</a:t>
            </a:r>
            <a:r>
              <a:rPr lang="ru-RU" sz="1200" dirty="0">
                <a:latin typeface="+mj-lt"/>
                <a:cs typeface="Times New Roman" pitchFamily="18" charset="0"/>
              </a:rPr>
              <a:t> –18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Двигатель – </a:t>
            </a:r>
            <a:r>
              <a:rPr lang="en-US" sz="1200" dirty="0">
                <a:latin typeface="+mj-lt"/>
                <a:cs typeface="Times New Roman" pitchFamily="18" charset="0"/>
              </a:rPr>
              <a:t>Cummins QSK</a:t>
            </a:r>
            <a:r>
              <a:rPr lang="ru-RU" sz="1200" dirty="0">
                <a:latin typeface="+mj-lt"/>
                <a:cs typeface="Times New Roman" pitchFamily="18" charset="0"/>
              </a:rPr>
              <a:t>-</a:t>
            </a:r>
            <a:r>
              <a:rPr lang="en-US" sz="1200" dirty="0">
                <a:latin typeface="+mj-lt"/>
                <a:cs typeface="Times New Roman" pitchFamily="18" charset="0"/>
              </a:rPr>
              <a:t>60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Мощность – 1</a:t>
            </a:r>
            <a:r>
              <a:rPr lang="en-US" sz="1200" dirty="0">
                <a:latin typeface="+mj-lt"/>
                <a:cs typeface="Times New Roman" pitchFamily="18" charset="0"/>
              </a:rPr>
              <a:t>782</a:t>
            </a:r>
            <a:r>
              <a:rPr lang="ru-RU" sz="1200" dirty="0">
                <a:latin typeface="+mj-lt"/>
                <a:cs typeface="Times New Roman" pitchFamily="18" charset="0"/>
              </a:rPr>
              <a:t> л.с.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Трансмиссия – переменного тока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Для погрузки в карьерные самосвалы  грузоподъемностью до 240 тонн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0" y="6237312"/>
            <a:ext cx="2555776" cy="6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9" name="Рисунок 38" descr="Белаз_7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1560" y="6165304"/>
            <a:ext cx="1497293" cy="586022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344835" y="548680"/>
            <a:ext cx="2498973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50825" y="138118"/>
            <a:ext cx="254608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Перспективная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техника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/>
      <p:bldP spid="30" grpId="0"/>
      <p:bldP spid="31" grpId="0"/>
      <p:bldP spid="3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62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610599" y="6381328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2D91FB-A497-4EF6-9545-AC17425AB23D}" type="slidenum">
              <a:rPr lang="ru-RU" sz="90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3563888" y="908720"/>
            <a:ext cx="1655763" cy="720725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Развитие роботизированной техники.</a:t>
            </a:r>
            <a:endParaRPr lang="en-US" sz="1200" b="1" dirty="0">
              <a:latin typeface="+mj-lt"/>
              <a:cs typeface="Times New Roman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8029129" y="1125538"/>
            <a:ext cx="1007367" cy="503237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1100" dirty="0">
                <a:latin typeface="+mj-lt"/>
                <a:cs typeface="Times New Roman" pitchFamily="18" charset="0"/>
              </a:rPr>
              <a:t>Дизель-</a:t>
            </a:r>
          </a:p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1100" dirty="0">
                <a:latin typeface="+mj-lt"/>
                <a:cs typeface="Times New Roman" pitchFamily="18" charset="0"/>
              </a:rPr>
              <a:t>троллейвозы</a:t>
            </a:r>
            <a:endParaRPr lang="en-US" sz="1100" b="1" dirty="0">
              <a:latin typeface="+mj-lt"/>
              <a:cs typeface="Times New Roman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3563888" y="2924944"/>
            <a:ext cx="1512887" cy="1295400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1100" dirty="0">
                <a:latin typeface="+mj-lt"/>
                <a:cs typeface="Times New Roman" pitchFamily="18" charset="0"/>
              </a:rPr>
              <a:t>Самосвалы с двигателями, работающими на альтернативных источниках энергии.</a:t>
            </a:r>
            <a:endParaRPr lang="en-US" sz="1100" b="1" dirty="0">
              <a:latin typeface="+mj-lt"/>
              <a:cs typeface="Times New Roman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250825" y="5373216"/>
            <a:ext cx="3600450" cy="648072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defTabSz="48895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1100" dirty="0" smtClean="0">
                <a:latin typeface="+mj-lt"/>
                <a:cs typeface="Times New Roman" pitchFamily="18" charset="0"/>
              </a:rPr>
              <a:t>Самосвал  БЕЛАЗ-75476 с </a:t>
            </a:r>
            <a:r>
              <a:rPr lang="ru-RU" sz="1100" dirty="0" err="1" smtClean="0">
                <a:latin typeface="+mj-lt"/>
                <a:cs typeface="Times New Roman" pitchFamily="18" charset="0"/>
              </a:rPr>
              <a:t>газопоршневым</a:t>
            </a:r>
            <a:r>
              <a:rPr lang="ru-RU" sz="1100" dirty="0" smtClean="0">
                <a:latin typeface="+mj-lt"/>
                <a:cs typeface="Times New Roman" pitchFamily="18" charset="0"/>
              </a:rPr>
              <a:t> двигателем «Кунгур-550» </a:t>
            </a:r>
            <a:r>
              <a:rPr lang="ru-RU" sz="1100" dirty="0">
                <a:latin typeface="+mj-lt"/>
                <a:cs typeface="Times New Roman" pitchFamily="18" charset="0"/>
              </a:rPr>
              <a:t>был </a:t>
            </a:r>
            <a:r>
              <a:rPr lang="ru-RU" sz="1100" dirty="0" smtClean="0">
                <a:latin typeface="+mj-lt"/>
                <a:cs typeface="Times New Roman" pitchFamily="18" charset="0"/>
              </a:rPr>
              <a:t>представлен </a:t>
            </a:r>
            <a:r>
              <a:rPr lang="ru-RU" sz="1100" dirty="0">
                <a:latin typeface="+mj-lt"/>
                <a:cs typeface="Times New Roman" pitchFamily="18" charset="0"/>
              </a:rPr>
              <a:t>на крупнейшей выставке «ИННОПРОМ-2017» , г.Екатеринбург</a:t>
            </a:r>
            <a:endParaRPr lang="en-US" sz="1100" b="1" dirty="0">
              <a:latin typeface="+mj-lt"/>
              <a:cs typeface="Times New Roman" pitchFamily="18" charset="0"/>
            </a:endParaRPr>
          </a:p>
        </p:txBody>
      </p:sp>
      <p:pic>
        <p:nvPicPr>
          <p:cNvPr id="18" name="Рисунок 17" descr="20170710_1246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996952"/>
            <a:ext cx="3240360" cy="2430270"/>
          </a:xfrm>
          <a:prstGeom prst="rect">
            <a:avLst/>
          </a:prstGeom>
        </p:spPr>
      </p:pic>
      <p:pic>
        <p:nvPicPr>
          <p:cNvPr id="26" name="Рисунок 25" descr="ROBO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692696"/>
            <a:ext cx="3199219" cy="2160000"/>
          </a:xfrm>
          <a:prstGeom prst="rect">
            <a:avLst/>
          </a:prstGeom>
        </p:spPr>
      </p:pic>
      <p:pic>
        <p:nvPicPr>
          <p:cNvPr id="28" name="Рисунок 27" descr="7530E1.jpg"/>
          <p:cNvPicPr>
            <a:picLocks noChangeAspect="1"/>
          </p:cNvPicPr>
          <p:nvPr/>
        </p:nvPicPr>
        <p:blipFill>
          <a:blip r:embed="rId5" cstate="print"/>
          <a:srcRect l="18084"/>
          <a:stretch>
            <a:fillRect/>
          </a:stretch>
        </p:blipFill>
        <p:spPr>
          <a:xfrm>
            <a:off x="5076057" y="260648"/>
            <a:ext cx="2880320" cy="2486431"/>
          </a:xfrm>
          <a:prstGeom prst="rect">
            <a:avLst/>
          </a:prstGeom>
        </p:spPr>
      </p:pic>
      <p:sp>
        <p:nvSpPr>
          <p:cNvPr id="17" name="Полилиния 16"/>
          <p:cNvSpPr/>
          <p:nvPr/>
        </p:nvSpPr>
        <p:spPr>
          <a:xfrm>
            <a:off x="4932040" y="2924944"/>
            <a:ext cx="2952328" cy="504055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defTabSz="4889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100" dirty="0" smtClean="0">
                <a:latin typeface="+mj-lt"/>
                <a:cs typeface="Times New Roman" pitchFamily="18" charset="0"/>
              </a:rPr>
              <a:t>Самосвалы повышенной проходимости</a:t>
            </a:r>
            <a:endParaRPr lang="ru-RU" sz="1100" dirty="0">
              <a:latin typeface="+mj-lt"/>
              <a:cs typeface="Times New Roman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932040" y="5157192"/>
            <a:ext cx="1872208" cy="864096"/>
          </a:xfrm>
          <a:custGeom>
            <a:avLst/>
            <a:gdLst>
              <a:gd name="connsiteX0" fmla="*/ 0 w 2338846"/>
              <a:gd name="connsiteY0" fmla="*/ 0 h 867712"/>
              <a:gd name="connsiteX1" fmla="*/ 2338846 w 2338846"/>
              <a:gd name="connsiteY1" fmla="*/ 0 h 867712"/>
              <a:gd name="connsiteX2" fmla="*/ 2338846 w 2338846"/>
              <a:gd name="connsiteY2" fmla="*/ 867712 h 867712"/>
              <a:gd name="connsiteX3" fmla="*/ 0 w 2338846"/>
              <a:gd name="connsiteY3" fmla="*/ 867712 h 867712"/>
              <a:gd name="connsiteX4" fmla="*/ 0 w 2338846"/>
              <a:gd name="connsiteY4" fmla="*/ 0 h 8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46" h="867712">
                <a:moveTo>
                  <a:pt x="0" y="0"/>
                </a:moveTo>
                <a:lnTo>
                  <a:pt x="2338846" y="0"/>
                </a:lnTo>
                <a:lnTo>
                  <a:pt x="2338846" y="867712"/>
                </a:lnTo>
                <a:lnTo>
                  <a:pt x="0" y="8677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8232" tIns="78232" rIns="78232" bIns="0" spcCol="1270"/>
          <a:lstStyle/>
          <a:p>
            <a:pPr defTabSz="4889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Ведущий мост шарнирно-сочлененного самосвала грузоподъемностью </a:t>
            </a:r>
            <a:r>
              <a:rPr lang="ru-RU" sz="1200" b="1" dirty="0">
                <a:latin typeface="+mj-lt"/>
                <a:cs typeface="Times New Roman" pitchFamily="18" charset="0"/>
              </a:rPr>
              <a:t>36 т</a:t>
            </a:r>
            <a:r>
              <a:rPr lang="ru-RU" sz="1200" dirty="0">
                <a:latin typeface="+mj-lt"/>
                <a:cs typeface="Times New Roman" pitchFamily="18" charset="0"/>
              </a:rPr>
              <a:t> с </a:t>
            </a:r>
            <a:r>
              <a:rPr lang="ru-RU" sz="1200" dirty="0" smtClean="0">
                <a:latin typeface="+mj-lt"/>
                <a:cs typeface="Times New Roman" pitchFamily="18" charset="0"/>
              </a:rPr>
              <a:t>электромеханическим </a:t>
            </a:r>
            <a:r>
              <a:rPr lang="ru-RU" sz="1200" dirty="0">
                <a:latin typeface="+mj-lt"/>
                <a:cs typeface="Times New Roman" pitchFamily="18" charset="0"/>
              </a:rPr>
              <a:t>приводом.</a:t>
            </a:r>
            <a:endParaRPr lang="ru-RU" sz="1200" b="1" dirty="0" smtClean="0">
              <a:latin typeface="+mj-lt"/>
              <a:cs typeface="Times New Roman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932040" y="3284984"/>
            <a:ext cx="3436602" cy="1799999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57192"/>
            <a:ext cx="1162901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0" y="6237312"/>
            <a:ext cx="2555776" cy="6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2" name="Рисунок 31" descr="Белаз_7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1560" y="6165304"/>
            <a:ext cx="1497293" cy="586022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344835" y="548680"/>
            <a:ext cx="2498973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50825" y="138118"/>
            <a:ext cx="254608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Перспективная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техника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1" grpId="0"/>
      <p:bldP spid="17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62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610599" y="6381328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2D91FB-A497-4EF6-9545-AC17425AB23D}" type="slidenum">
              <a:rPr lang="ru-RU" sz="90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6237312"/>
            <a:ext cx="2555776" cy="6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2" name="Рисунок 31" descr="Белаз_7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165304"/>
            <a:ext cx="1497293" cy="586022"/>
          </a:xfrm>
          <a:prstGeom prst="rect">
            <a:avLst/>
          </a:prstGeom>
        </p:spPr>
      </p:pic>
      <p:cxnSp>
        <p:nvCxnSpPr>
          <p:cNvPr id="33" name="Прямая соединительная линия 32"/>
          <p:cNvCxnSpPr/>
          <p:nvPr/>
        </p:nvCxnSpPr>
        <p:spPr>
          <a:xfrm>
            <a:off x="323528" y="764704"/>
            <a:ext cx="4032448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323528" y="1124744"/>
            <a:ext cx="47831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1200" dirty="0">
                <a:solidFill>
                  <a:srgbClr val="000000"/>
                </a:solidFill>
                <a:latin typeface="+mj-lt"/>
              </a:rPr>
              <a:t>Целенаправленная работа предприятия, сориентированная на выпуск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высокопроизводительной и надежной техники, а также укрепление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позиции предприятия на мировом рынке, уже сегодня приносят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 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весомые результаты. </a:t>
            </a:r>
            <a:endParaRPr lang="ru-RU" sz="1200" dirty="0">
              <a:latin typeface="+mj-lt"/>
            </a:endParaRPr>
          </a:p>
        </p:txBody>
      </p:sp>
      <p:sp>
        <p:nvSpPr>
          <p:cNvPr id="25" name="Прямоугольник 4"/>
          <p:cNvSpPr>
            <a:spLocks noChangeArrowheads="1"/>
          </p:cNvSpPr>
          <p:nvPr/>
        </p:nvSpPr>
        <p:spPr bwMode="auto">
          <a:xfrm>
            <a:off x="4044752" y="4088606"/>
            <a:ext cx="40624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+mj-lt"/>
              </a:rPr>
              <a:t>Только за последние годы свой выбор на продукции</a:t>
            </a:r>
            <a:endParaRPr lang="en-US" sz="1200" dirty="0">
              <a:solidFill>
                <a:srgbClr val="000000"/>
              </a:solidFill>
              <a:latin typeface="+mj-lt"/>
            </a:endParaRPr>
          </a:p>
          <a:p>
            <a:r>
              <a:rPr lang="ru-RU" sz="1200" dirty="0" smtClean="0">
                <a:solidFill>
                  <a:srgbClr val="000000"/>
                </a:solidFill>
                <a:latin typeface="+mj-lt"/>
              </a:rPr>
              <a:t>ОАО «БЕЛАЗ»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остановили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400" b="1" i="1" dirty="0">
                <a:solidFill>
                  <a:srgbClr val="000000"/>
                </a:solidFill>
                <a:latin typeface="+mj-lt"/>
              </a:rPr>
              <a:t>свыше 1200 предприятий </a:t>
            </a:r>
            <a:r>
              <a:rPr lang="en-US" sz="1400" b="1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и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фирм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как ближнего, так и дальнего зарубежья.</a:t>
            </a:r>
            <a:endParaRPr lang="ru-RU" sz="1200" dirty="0">
              <a:latin typeface="+mj-lt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95536" y="2199481"/>
            <a:ext cx="2398712" cy="1652588"/>
          </a:xfrm>
          <a:prstGeom prst="roundRect">
            <a:avLst/>
          </a:prstGeom>
          <a:blipFill>
            <a:blip r:embed="rId4" cstate="screen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Скругленный прямоугольник 34"/>
          <p:cNvSpPr/>
          <p:nvPr/>
        </p:nvSpPr>
        <p:spPr>
          <a:xfrm>
            <a:off x="3033961" y="2199481"/>
            <a:ext cx="2398712" cy="1652588"/>
          </a:xfrm>
          <a:prstGeom prst="roundRect">
            <a:avLst/>
          </a:prstGeom>
          <a:blipFill>
            <a:blip r:embed="rId5" cstate="screen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Скругленный прямоугольник 35"/>
          <p:cNvSpPr/>
          <p:nvPr/>
        </p:nvSpPr>
        <p:spPr>
          <a:xfrm>
            <a:off x="5673973" y="2199481"/>
            <a:ext cx="2398713" cy="1652588"/>
          </a:xfrm>
          <a:prstGeom prst="roundRect">
            <a:avLst/>
          </a:prstGeom>
          <a:blipFill>
            <a:blip r:embed="rId6" cstate="screen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TextBox 13"/>
          <p:cNvSpPr txBox="1"/>
          <p:nvPr/>
        </p:nvSpPr>
        <p:spPr>
          <a:xfrm>
            <a:off x="250825" y="116458"/>
            <a:ext cx="419037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ОАО «БЕЛАЗ» – управляющая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 компания холдинга «БЕЛАЗ-ХОЛДИНГ»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62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610599" y="6381328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2D91FB-A497-4EF6-9545-AC17425AB23D}" type="slidenum">
              <a:rPr lang="ru-RU" sz="90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6237312"/>
            <a:ext cx="2555776" cy="6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2" name="Рисунок 31" descr="Белаз_7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165304"/>
            <a:ext cx="1497293" cy="586022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203200" y="2762672"/>
            <a:ext cx="1939925" cy="1336675"/>
          </a:xfrm>
          <a:prstGeom prst="roundRect">
            <a:avLst/>
          </a:prstGeom>
          <a:blipFill>
            <a:blip r:embed="rId4" cstate="screen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Скругленный прямоугольник 13"/>
          <p:cNvSpPr/>
          <p:nvPr/>
        </p:nvSpPr>
        <p:spPr>
          <a:xfrm>
            <a:off x="152400" y="4369222"/>
            <a:ext cx="1939925" cy="1336675"/>
          </a:xfrm>
          <a:prstGeom prst="roundRect">
            <a:avLst/>
          </a:prstGeom>
          <a:blipFill>
            <a:blip r:embed="rId5" cstate="screen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Скругленный прямоугольник 14"/>
          <p:cNvSpPr/>
          <p:nvPr/>
        </p:nvSpPr>
        <p:spPr>
          <a:xfrm>
            <a:off x="2260600" y="2765847"/>
            <a:ext cx="1939925" cy="1336675"/>
          </a:xfrm>
          <a:prstGeom prst="roundRect">
            <a:avLst/>
          </a:prstGeom>
          <a:blipFill>
            <a:blip r:embed="rId6" cstate="screen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Скругленный прямоугольник 15"/>
          <p:cNvSpPr/>
          <p:nvPr/>
        </p:nvSpPr>
        <p:spPr>
          <a:xfrm>
            <a:off x="2260600" y="4369222"/>
            <a:ext cx="1939925" cy="1336675"/>
          </a:xfrm>
          <a:prstGeom prst="roundRect">
            <a:avLst/>
          </a:prstGeom>
          <a:blipFill>
            <a:blip r:embed="rId7" cstate="screen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Прямоугольник 2"/>
          <p:cNvSpPr>
            <a:spLocks noChangeArrowheads="1"/>
          </p:cNvSpPr>
          <p:nvPr/>
        </p:nvSpPr>
        <p:spPr bwMode="auto">
          <a:xfrm>
            <a:off x="4789488" y="964035"/>
            <a:ext cx="3973512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ru-RU" sz="1400" dirty="0">
                <a:solidFill>
                  <a:srgbClr val="000000"/>
                </a:solidFill>
                <a:latin typeface="+mj-lt"/>
              </a:rPr>
              <a:t>И сегодня, 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  <a:p>
            <a:pPr algn="r" eaLnBrk="0" hangingPunct="0"/>
            <a:r>
              <a:rPr lang="ru-RU" sz="1400" dirty="0">
                <a:solidFill>
                  <a:srgbClr val="000000"/>
                </a:solidFill>
                <a:latin typeface="+mj-lt"/>
              </a:rPr>
              <a:t>как никогда ранее, 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  <a:p>
            <a:pPr algn="r" eaLnBrk="0" hangingPunct="0"/>
            <a:r>
              <a:rPr lang="ru-RU" sz="1400" dirty="0">
                <a:solidFill>
                  <a:srgbClr val="000000"/>
                </a:solidFill>
                <a:latin typeface="+mj-lt"/>
              </a:rPr>
              <a:t>«БЕЛАЗ» 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  <a:p>
            <a:pPr algn="r" eaLnBrk="0" hangingPunct="0"/>
            <a:r>
              <a:rPr lang="ru-RU" sz="1400" dirty="0">
                <a:solidFill>
                  <a:srgbClr val="000000"/>
                </a:solidFill>
                <a:latin typeface="+mj-lt"/>
              </a:rPr>
              <a:t>готов к плодотворному и взаимовыгодному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  <a:p>
            <a:pPr algn="r" eaLnBrk="0" hangingPunct="0"/>
            <a:r>
              <a:rPr lang="ru-RU" sz="1400" dirty="0">
                <a:solidFill>
                  <a:srgbClr val="000000"/>
                </a:solidFill>
                <a:latin typeface="+mj-lt"/>
              </a:rPr>
              <a:t>сотрудничеству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. </a:t>
            </a:r>
          </a:p>
        </p:txBody>
      </p:sp>
      <p:pic>
        <p:nvPicPr>
          <p:cNvPr id="18" name="Рисунок 17" descr="DSC_0046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433378" y="2766286"/>
            <a:ext cx="4482022" cy="2980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5049838" y="476672"/>
            <a:ext cx="31254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+mj-lt"/>
              </a:rPr>
              <a:t>МЫ ОТКРЫТЫ ДЛЯ СОТРУДНИЧЕСТВА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894513" y="2222922"/>
            <a:ext cx="17160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2139950" y="1846685"/>
            <a:ext cx="249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5076825" y="764010"/>
            <a:ext cx="3527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23528" y="764704"/>
            <a:ext cx="4032448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50825" y="116458"/>
            <a:ext cx="419037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ОАО «БЕЛАЗ» – управляющая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 компания холдинга «БЕЛАЗ-ХОЛДИНГ»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7"/>
          <p:cNvSpPr>
            <a:spLocks noChangeArrowheads="1"/>
          </p:cNvSpPr>
          <p:nvPr/>
        </p:nvSpPr>
        <p:spPr bwMode="auto">
          <a:xfrm>
            <a:off x="2619375" y="3722688"/>
            <a:ext cx="48958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Calibri" pitchFamily="34" charset="0"/>
              </a:rPr>
              <a:t>ОАО «БЕЛАЗ» – управляющая компания холдинга «БЕЛАЗ-ХОЛДИНГ»</a:t>
            </a:r>
          </a:p>
        </p:txBody>
      </p:sp>
      <p:sp>
        <p:nvSpPr>
          <p:cNvPr id="27651" name="Прямоугольник 8"/>
          <p:cNvSpPr>
            <a:spLocks noChangeArrowheads="1"/>
          </p:cNvSpPr>
          <p:nvPr/>
        </p:nvSpPr>
        <p:spPr bwMode="auto">
          <a:xfrm>
            <a:off x="2619375" y="4000500"/>
            <a:ext cx="3429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alibri" pitchFamily="34" charset="0"/>
              </a:rPr>
              <a:t>ул. 40 лет Октября, 4</a:t>
            </a:r>
          </a:p>
          <a:p>
            <a:r>
              <a:rPr lang="ru-RU" sz="1200" dirty="0">
                <a:solidFill>
                  <a:srgbClr val="002060"/>
                </a:solidFill>
                <a:latin typeface="Calibri" pitchFamily="34" charset="0"/>
              </a:rPr>
              <a:t>222160, г. Жодино </a:t>
            </a:r>
            <a:endParaRPr lang="en-US" sz="1200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u-RU" sz="1200" dirty="0">
                <a:solidFill>
                  <a:srgbClr val="002060"/>
                </a:solidFill>
                <a:latin typeface="Calibri" pitchFamily="34" charset="0"/>
              </a:rPr>
              <a:t>Минская область</a:t>
            </a:r>
          </a:p>
          <a:p>
            <a:r>
              <a:rPr lang="ru-RU" sz="1200" dirty="0">
                <a:solidFill>
                  <a:srgbClr val="002060"/>
                </a:solidFill>
                <a:latin typeface="Calibri" pitchFamily="34" charset="0"/>
              </a:rPr>
              <a:t>Республика Беларусь</a:t>
            </a:r>
          </a:p>
          <a:p>
            <a:endParaRPr lang="ru-RU" sz="1200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u-RU" sz="1200" dirty="0">
                <a:solidFill>
                  <a:srgbClr val="002060"/>
                </a:solidFill>
                <a:latin typeface="Calibri" pitchFamily="34" charset="0"/>
              </a:rPr>
              <a:t>тел: (+3751775) 3-23-13, 3-39-70, 3-37-37</a:t>
            </a:r>
            <a:endParaRPr lang="en-US" sz="1200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u-RU" sz="1200" dirty="0">
                <a:solidFill>
                  <a:srgbClr val="002060"/>
                </a:solidFill>
                <a:latin typeface="Calibri" pitchFamily="34" charset="0"/>
              </a:rPr>
              <a:t>факс: </a:t>
            </a:r>
            <a:r>
              <a:rPr lang="en-US" sz="12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Calibri" pitchFamily="34" charset="0"/>
              </a:rPr>
              <a:t>(+3751775) 7-01-37</a:t>
            </a:r>
          </a:p>
          <a:p>
            <a:r>
              <a:rPr lang="en-US" sz="1200" dirty="0">
                <a:solidFill>
                  <a:srgbClr val="002060"/>
                </a:solidFill>
                <a:latin typeface="Calibri" pitchFamily="34" charset="0"/>
              </a:rPr>
              <a:t>e-mail</a:t>
            </a:r>
            <a:r>
              <a:rPr lang="ru-RU" sz="1200" dirty="0">
                <a:solidFill>
                  <a:srgbClr val="002060"/>
                </a:solidFill>
                <a:latin typeface="Calibri" pitchFamily="34" charset="0"/>
              </a:rPr>
              <a:t>:</a:t>
            </a:r>
            <a:r>
              <a:rPr lang="ru-RU" sz="12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200" dirty="0">
                <a:solidFill>
                  <a:schemeClr val="accent1"/>
                </a:solidFill>
                <a:latin typeface="Calibri" pitchFamily="34" charset="0"/>
              </a:rPr>
              <a:t>office@belaz.minsk.by</a:t>
            </a:r>
          </a:p>
          <a:p>
            <a:r>
              <a:rPr lang="en-US" sz="1200" dirty="0">
                <a:solidFill>
                  <a:srgbClr val="002060"/>
                </a:solidFill>
                <a:latin typeface="Calibri" pitchFamily="34" charset="0"/>
              </a:rPr>
              <a:t>www.belaz.by</a:t>
            </a:r>
            <a:endParaRPr lang="ru-RU" sz="12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" name="Picture 1" descr="D:\Натали\картинки\логотип БЕЛАЗ двойной.png"/>
          <p:cNvPicPr>
            <a:picLocks noChangeAspect="1" noChangeArrowheads="1"/>
          </p:cNvPicPr>
          <p:nvPr/>
        </p:nvPicPr>
        <p:blipFill>
          <a:blip r:embed="rId2" cstate="print"/>
          <a:srcRect t="-25150"/>
          <a:stretch>
            <a:fillRect/>
          </a:stretch>
        </p:blipFill>
        <p:spPr bwMode="auto">
          <a:xfrm>
            <a:off x="2730500" y="2781300"/>
            <a:ext cx="26638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74"/>
          <p:cNvSpPr>
            <a:spLocks noChangeArrowheads="1"/>
          </p:cNvSpPr>
          <p:nvPr/>
        </p:nvSpPr>
        <p:spPr bwMode="auto">
          <a:xfrm>
            <a:off x="6500813" y="285750"/>
            <a:ext cx="2071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>
                <a:solidFill>
                  <a:schemeClr val="bg1"/>
                </a:solidFill>
                <a:latin typeface="Calibri" pitchFamily="34" charset="0"/>
              </a:rPr>
              <a:t>2006-2010 г. - изготовление опытно-промышленной партии БЕЛАЗ-75570</a:t>
            </a:r>
          </a:p>
        </p:txBody>
      </p:sp>
      <p:sp>
        <p:nvSpPr>
          <p:cNvPr id="11267" name="TextBox 21"/>
          <p:cNvSpPr txBox="1">
            <a:spLocks noChangeArrowheads="1"/>
          </p:cNvSpPr>
          <p:nvPr/>
        </p:nvSpPr>
        <p:spPr bwMode="auto">
          <a:xfrm>
            <a:off x="4921250" y="5718175"/>
            <a:ext cx="24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1268" name="TextBox 20"/>
          <p:cNvSpPr txBox="1">
            <a:spLocks noChangeArrowheads="1"/>
          </p:cNvSpPr>
          <p:nvPr/>
        </p:nvSpPr>
        <p:spPr bwMode="auto">
          <a:xfrm>
            <a:off x="7894638" y="5868988"/>
            <a:ext cx="24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23" name="Полилиния 22"/>
          <p:cNvSpPr/>
          <p:nvPr/>
        </p:nvSpPr>
        <p:spPr>
          <a:xfrm>
            <a:off x="684213" y="1052736"/>
            <a:ext cx="2519362" cy="2089150"/>
          </a:xfrm>
          <a:custGeom>
            <a:avLst/>
            <a:gdLst>
              <a:gd name="connsiteX0" fmla="*/ 0 w 1593265"/>
              <a:gd name="connsiteY0" fmla="*/ 0 h 1447551"/>
              <a:gd name="connsiteX1" fmla="*/ 1593265 w 1593265"/>
              <a:gd name="connsiteY1" fmla="*/ 0 h 1447551"/>
              <a:gd name="connsiteX2" fmla="*/ 1593265 w 1593265"/>
              <a:gd name="connsiteY2" fmla="*/ 1447551 h 1447551"/>
              <a:gd name="connsiteX3" fmla="*/ 0 w 1593265"/>
              <a:gd name="connsiteY3" fmla="*/ 1447551 h 1447551"/>
              <a:gd name="connsiteX4" fmla="*/ 0 w 1593265"/>
              <a:gd name="connsiteY4" fmla="*/ 0 h 144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3265" h="1447551">
                <a:moveTo>
                  <a:pt x="0" y="0"/>
                </a:moveTo>
                <a:lnTo>
                  <a:pt x="1593265" y="0"/>
                </a:lnTo>
                <a:lnTo>
                  <a:pt x="1593265" y="1447551"/>
                </a:lnTo>
                <a:lnTo>
                  <a:pt x="0" y="14475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5537" tIns="0" rIns="0" bIns="0" spcCol="1270"/>
          <a:lstStyle/>
          <a:p>
            <a:pPr>
              <a:defRPr/>
            </a:pPr>
            <a:r>
              <a:rPr lang="ru-RU" sz="1400" dirty="0"/>
              <a:t>Первенцы </a:t>
            </a:r>
            <a:r>
              <a:rPr lang="ru-RU" sz="1400" dirty="0" err="1"/>
              <a:t>БЕЛАЗа</a:t>
            </a:r>
            <a:r>
              <a:rPr lang="ru-RU" sz="1400" dirty="0"/>
              <a:t> – 27-тонные карьерные самосвалы </a:t>
            </a:r>
            <a:r>
              <a:rPr lang="ru-RU" sz="1400" dirty="0" smtClean="0"/>
              <a:t>БЕЛАЗ -</a:t>
            </a:r>
            <a:r>
              <a:rPr lang="ru-RU" sz="1400" dirty="0"/>
              <a:t>540А и </a:t>
            </a:r>
            <a:r>
              <a:rPr lang="ru-RU" sz="1400" dirty="0" smtClean="0"/>
              <a:t>БЕЛАЗ -</a:t>
            </a:r>
            <a:r>
              <a:rPr lang="ru-RU" sz="1400" dirty="0"/>
              <a:t>548 грузоподъемностью 40 тонн участвовали в строительстве крупнейших народнохозяйственных объектов, которые историки позже назовут стройками века. </a:t>
            </a:r>
          </a:p>
        </p:txBody>
      </p:sp>
      <p:sp>
        <p:nvSpPr>
          <p:cNvPr id="11272" name="TextBox 19"/>
          <p:cNvSpPr txBox="1">
            <a:spLocks noChangeArrowheads="1"/>
          </p:cNvSpPr>
          <p:nvPr/>
        </p:nvSpPr>
        <p:spPr bwMode="auto">
          <a:xfrm>
            <a:off x="4708525" y="5683250"/>
            <a:ext cx="249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71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610599" y="6477000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AFB611-3726-4892-BFC9-625EA8916094}" type="slidenum">
              <a:rPr lang="ru-RU" sz="900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z="900" dirty="0" smtClean="0">
              <a:solidFill>
                <a:schemeClr val="bg1"/>
              </a:solidFill>
            </a:endParaRPr>
          </a:p>
        </p:txBody>
      </p:sp>
      <p:pic>
        <p:nvPicPr>
          <p:cNvPr id="11277" name="Рисунок 30" descr="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908050"/>
            <a:ext cx="3273425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8" name="Рисунок 32" descr="0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3500438"/>
            <a:ext cx="3240087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0" y="6237312"/>
            <a:ext cx="2555776" cy="6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" name="Рисунок 17" descr="Белаз_7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6165304"/>
            <a:ext cx="1497293" cy="586022"/>
          </a:xfrm>
          <a:prstGeom prst="rect">
            <a:avLst/>
          </a:prstGeom>
        </p:spPr>
      </p:pic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751445" y="332656"/>
            <a:ext cx="23803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История предприятия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840345" y="764456"/>
            <a:ext cx="2287612" cy="5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74"/>
          <p:cNvSpPr>
            <a:spLocks noChangeArrowheads="1"/>
          </p:cNvSpPr>
          <p:nvPr/>
        </p:nvSpPr>
        <p:spPr bwMode="auto">
          <a:xfrm>
            <a:off x="6500813" y="285750"/>
            <a:ext cx="2071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>
                <a:solidFill>
                  <a:schemeClr val="bg1"/>
                </a:solidFill>
                <a:latin typeface="Calibri" pitchFamily="34" charset="0"/>
              </a:rPr>
              <a:t>2006-2010 г. - изготовление опытно-промышленной партии БЕЛАЗ-75570</a:t>
            </a:r>
          </a:p>
        </p:txBody>
      </p:sp>
      <p:sp>
        <p:nvSpPr>
          <p:cNvPr id="12291" name="TextBox 21"/>
          <p:cNvSpPr txBox="1">
            <a:spLocks noChangeArrowheads="1"/>
          </p:cNvSpPr>
          <p:nvPr/>
        </p:nvSpPr>
        <p:spPr bwMode="auto">
          <a:xfrm>
            <a:off x="4921250" y="5718175"/>
            <a:ext cx="24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2292" name="TextBox 20"/>
          <p:cNvSpPr txBox="1">
            <a:spLocks noChangeArrowheads="1"/>
          </p:cNvSpPr>
          <p:nvPr/>
        </p:nvSpPr>
        <p:spPr bwMode="auto">
          <a:xfrm>
            <a:off x="7894638" y="5868988"/>
            <a:ext cx="24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23" name="Полилиния 22"/>
          <p:cNvSpPr/>
          <p:nvPr/>
        </p:nvSpPr>
        <p:spPr>
          <a:xfrm>
            <a:off x="828502" y="980728"/>
            <a:ext cx="2519362" cy="3671887"/>
          </a:xfrm>
          <a:custGeom>
            <a:avLst/>
            <a:gdLst>
              <a:gd name="connsiteX0" fmla="*/ 0 w 1593265"/>
              <a:gd name="connsiteY0" fmla="*/ 0 h 1447551"/>
              <a:gd name="connsiteX1" fmla="*/ 1593265 w 1593265"/>
              <a:gd name="connsiteY1" fmla="*/ 0 h 1447551"/>
              <a:gd name="connsiteX2" fmla="*/ 1593265 w 1593265"/>
              <a:gd name="connsiteY2" fmla="*/ 1447551 h 1447551"/>
              <a:gd name="connsiteX3" fmla="*/ 0 w 1593265"/>
              <a:gd name="connsiteY3" fmla="*/ 1447551 h 1447551"/>
              <a:gd name="connsiteX4" fmla="*/ 0 w 1593265"/>
              <a:gd name="connsiteY4" fmla="*/ 0 h 144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3265" h="1447551">
                <a:moveTo>
                  <a:pt x="0" y="0"/>
                </a:moveTo>
                <a:lnTo>
                  <a:pt x="1593265" y="0"/>
                </a:lnTo>
                <a:lnTo>
                  <a:pt x="1593265" y="1447551"/>
                </a:lnTo>
                <a:lnTo>
                  <a:pt x="0" y="14475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5537" tIns="0" rIns="0" bIns="0" spcCol="1270"/>
          <a:lstStyle/>
          <a:p>
            <a:pPr>
              <a:defRPr/>
            </a:pPr>
            <a:r>
              <a:rPr lang="ru-RU" sz="1400" dirty="0"/>
              <a:t>60 – 80-е годы прошлого столетия  для </a:t>
            </a:r>
            <a:r>
              <a:rPr lang="ru-RU" sz="1400" dirty="0" err="1"/>
              <a:t>БЕЛАЗа</a:t>
            </a:r>
            <a:r>
              <a:rPr lang="ru-RU" sz="1400" dirty="0"/>
              <a:t> были отмечены динамичным наращиванием объемов производства. Был построен блок производственных цехов №2 и на новых площадях организован выпуск карьерных самосвалов грузоподъемностью 75 – 80, 110 – 120 и 170 – 180 тонн. В  1987 году </a:t>
            </a:r>
            <a:r>
              <a:rPr lang="ru-RU" sz="1400" dirty="0" err="1"/>
              <a:t>БЕЛАЗом</a:t>
            </a:r>
            <a:r>
              <a:rPr lang="ru-RU" sz="1400" dirty="0"/>
              <a:t> был достигнут рекордный максимум – выпущено 5 299 самосвалов грузоподъемностью от 27 до 120 тонн.</a:t>
            </a:r>
          </a:p>
        </p:txBody>
      </p:sp>
      <p:sp>
        <p:nvSpPr>
          <p:cNvPr id="12296" name="TextBox 19"/>
          <p:cNvSpPr txBox="1">
            <a:spLocks noChangeArrowheads="1"/>
          </p:cNvSpPr>
          <p:nvPr/>
        </p:nvSpPr>
        <p:spPr bwMode="auto">
          <a:xfrm>
            <a:off x="4708525" y="5683250"/>
            <a:ext cx="249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71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610599" y="6381328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1792FF-927B-4136-9FA2-5A80D56D7434}" type="slidenum">
              <a:rPr lang="ru-RU" sz="900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z="900" dirty="0" smtClean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779838" y="692150"/>
            <a:ext cx="3309937" cy="2281238"/>
          </a:xfrm>
          <a:prstGeom prst="roundRect">
            <a:avLst/>
          </a:prstGeom>
          <a:blipFill>
            <a:blip r:embed="rId3" cstate="email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2302" name="Рисунок 15" descr="0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3141663"/>
            <a:ext cx="3313113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0" y="6237312"/>
            <a:ext cx="2555776" cy="6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" name="Рисунок 17" descr="Белаз_7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6165304"/>
            <a:ext cx="1497293" cy="586022"/>
          </a:xfrm>
          <a:prstGeom prst="rect">
            <a:avLst/>
          </a:prstGeom>
        </p:spPr>
      </p:pic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751445" y="332656"/>
            <a:ext cx="23803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История предприятия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40345" y="764456"/>
            <a:ext cx="2287612" cy="5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74"/>
          <p:cNvSpPr>
            <a:spLocks noChangeArrowheads="1"/>
          </p:cNvSpPr>
          <p:nvPr/>
        </p:nvSpPr>
        <p:spPr bwMode="auto">
          <a:xfrm>
            <a:off x="6500813" y="285750"/>
            <a:ext cx="2071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>
                <a:solidFill>
                  <a:schemeClr val="bg1"/>
                </a:solidFill>
                <a:latin typeface="Calibri" pitchFamily="34" charset="0"/>
              </a:rPr>
              <a:t>2006-2010 г. - изготовление опытно-промышленной партии БЕЛАЗ-75570</a:t>
            </a:r>
          </a:p>
        </p:txBody>
      </p:sp>
      <p:sp>
        <p:nvSpPr>
          <p:cNvPr id="13315" name="TextBox 21"/>
          <p:cNvSpPr txBox="1">
            <a:spLocks noChangeArrowheads="1"/>
          </p:cNvSpPr>
          <p:nvPr/>
        </p:nvSpPr>
        <p:spPr bwMode="auto">
          <a:xfrm>
            <a:off x="4921250" y="5718175"/>
            <a:ext cx="24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3316" name="TextBox 20"/>
          <p:cNvSpPr txBox="1">
            <a:spLocks noChangeArrowheads="1"/>
          </p:cNvSpPr>
          <p:nvPr/>
        </p:nvSpPr>
        <p:spPr bwMode="auto">
          <a:xfrm>
            <a:off x="7894638" y="5868988"/>
            <a:ext cx="24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23" name="Полилиния 22"/>
          <p:cNvSpPr/>
          <p:nvPr/>
        </p:nvSpPr>
        <p:spPr>
          <a:xfrm>
            <a:off x="539750" y="908050"/>
            <a:ext cx="2808288" cy="4465638"/>
          </a:xfrm>
          <a:custGeom>
            <a:avLst/>
            <a:gdLst>
              <a:gd name="connsiteX0" fmla="*/ 0 w 1593265"/>
              <a:gd name="connsiteY0" fmla="*/ 0 h 1447551"/>
              <a:gd name="connsiteX1" fmla="*/ 1593265 w 1593265"/>
              <a:gd name="connsiteY1" fmla="*/ 0 h 1447551"/>
              <a:gd name="connsiteX2" fmla="*/ 1593265 w 1593265"/>
              <a:gd name="connsiteY2" fmla="*/ 1447551 h 1447551"/>
              <a:gd name="connsiteX3" fmla="*/ 0 w 1593265"/>
              <a:gd name="connsiteY3" fmla="*/ 1447551 h 1447551"/>
              <a:gd name="connsiteX4" fmla="*/ 0 w 1593265"/>
              <a:gd name="connsiteY4" fmla="*/ 0 h 144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3265" h="1447551">
                <a:moveTo>
                  <a:pt x="0" y="0"/>
                </a:moveTo>
                <a:lnTo>
                  <a:pt x="1593265" y="0"/>
                </a:lnTo>
                <a:lnTo>
                  <a:pt x="1593265" y="1447551"/>
                </a:lnTo>
                <a:lnTo>
                  <a:pt x="0" y="14475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75537" tIns="0" rIns="0" bIns="0" spcCol="1270"/>
          <a:lstStyle/>
          <a:p>
            <a:pPr>
              <a:defRPr/>
            </a:pPr>
            <a:r>
              <a:rPr lang="ru-RU" sz="1400" dirty="0"/>
              <a:t>В кризисные 90-е, ставшие нелегким испытанием для всех без исключения субъектов хозяйствования бывшего Советского Союза, </a:t>
            </a:r>
            <a:r>
              <a:rPr lang="ru-RU" sz="1400" dirty="0" err="1"/>
              <a:t>БЕЛАЗу</a:t>
            </a:r>
            <a:r>
              <a:rPr lang="ru-RU" sz="1400" dirty="0"/>
              <a:t> удалось осуществить первую в течении последних двадцати лет крупномасштабную реконструкцию действующего производства и значительно расширить гамму выпускаемой продукции, включив в нее карьерные самосвалы нового поколения грузоподъемностью 55, 130 и 220 тонн, а также спецтехнику – погрузчики, бульдозеры, тягачи-эвакуаторы, </a:t>
            </a:r>
            <a:r>
              <a:rPr lang="ru-RU" sz="1400" dirty="0" err="1"/>
              <a:t>поливооросительные</a:t>
            </a:r>
            <a:r>
              <a:rPr lang="ru-RU" sz="1400" dirty="0"/>
              <a:t> машины, машины для металлургических предприятий и другую технику, востребованную нашими потребителями.</a:t>
            </a:r>
          </a:p>
        </p:txBody>
      </p:sp>
      <p:sp>
        <p:nvSpPr>
          <p:cNvPr id="13320" name="TextBox 19"/>
          <p:cNvSpPr txBox="1">
            <a:spLocks noChangeArrowheads="1"/>
          </p:cNvSpPr>
          <p:nvPr/>
        </p:nvSpPr>
        <p:spPr bwMode="auto">
          <a:xfrm>
            <a:off x="4708525" y="5683250"/>
            <a:ext cx="249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71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610599" y="6381328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C46F26-70D1-4734-B7C7-42AF6DEB3EF2}" type="slidenum">
              <a:rPr lang="ru-RU" sz="900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z="900" dirty="0" smtClean="0">
              <a:solidFill>
                <a:schemeClr val="bg1"/>
              </a:solidFill>
            </a:endParaRPr>
          </a:p>
        </p:txBody>
      </p:sp>
      <p:pic>
        <p:nvPicPr>
          <p:cNvPr id="13325" name="Рисунок 16" descr="09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692150"/>
            <a:ext cx="2879725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" name="Рисунок 17" descr="00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2781300"/>
            <a:ext cx="2879725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0" y="6237312"/>
            <a:ext cx="2555776" cy="6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" name="Рисунок 17" descr="Белаз_7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6165304"/>
            <a:ext cx="1497293" cy="586022"/>
          </a:xfrm>
          <a:prstGeom prst="rect">
            <a:avLst/>
          </a:prstGeom>
        </p:spPr>
      </p:pic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607429" y="332656"/>
            <a:ext cx="23803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История предприятия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96329" y="764456"/>
            <a:ext cx="2287612" cy="5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 descr="карт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196752"/>
            <a:ext cx="4968552" cy="4049215"/>
          </a:xfrm>
          <a:prstGeom prst="rect">
            <a:avLst/>
          </a:prstGeom>
        </p:spPr>
      </p:pic>
      <p:sp>
        <p:nvSpPr>
          <p:cNvPr id="13314" name="Прямоугольник 74"/>
          <p:cNvSpPr>
            <a:spLocks noChangeArrowheads="1"/>
          </p:cNvSpPr>
          <p:nvPr/>
        </p:nvSpPr>
        <p:spPr bwMode="auto">
          <a:xfrm>
            <a:off x="6500813" y="285750"/>
            <a:ext cx="2071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>
                <a:solidFill>
                  <a:schemeClr val="bg1"/>
                </a:solidFill>
                <a:latin typeface="Calibri" pitchFamily="34" charset="0"/>
              </a:rPr>
              <a:t>2006-2010 г. - изготовление опытно-промышленной партии БЕЛАЗ-75570</a:t>
            </a:r>
          </a:p>
        </p:txBody>
      </p:sp>
      <p:sp>
        <p:nvSpPr>
          <p:cNvPr id="13315" name="TextBox 21"/>
          <p:cNvSpPr txBox="1">
            <a:spLocks noChangeArrowheads="1"/>
          </p:cNvSpPr>
          <p:nvPr/>
        </p:nvSpPr>
        <p:spPr bwMode="auto">
          <a:xfrm>
            <a:off x="4921250" y="4874705"/>
            <a:ext cx="24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3316" name="TextBox 20"/>
          <p:cNvSpPr txBox="1">
            <a:spLocks noChangeArrowheads="1"/>
          </p:cNvSpPr>
          <p:nvPr/>
        </p:nvSpPr>
        <p:spPr bwMode="auto">
          <a:xfrm>
            <a:off x="7894638" y="5868988"/>
            <a:ext cx="24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3320" name="TextBox 19"/>
          <p:cNvSpPr txBox="1">
            <a:spLocks noChangeArrowheads="1"/>
          </p:cNvSpPr>
          <p:nvPr/>
        </p:nvSpPr>
        <p:spPr bwMode="auto">
          <a:xfrm>
            <a:off x="4708525" y="4839780"/>
            <a:ext cx="249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71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610599" y="6381328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C46F26-70D1-4734-B7C7-42AF6DEB3EF2}" type="slidenum">
              <a:rPr lang="ru-RU" sz="900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z="900" dirty="0" smtClean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6237312"/>
            <a:ext cx="2555776" cy="6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" name="Рисунок 17" descr="Белаз_7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6165304"/>
            <a:ext cx="1497293" cy="58602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41418" y="3496417"/>
            <a:ext cx="1397114" cy="43088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34000" dist="5000" dir="5400000" sy="-100000" rotWithShape="0"/>
                </a:effectLst>
                <a:latin typeface="+mj-lt"/>
                <a:cs typeface="+mn-cs"/>
              </a:rPr>
              <a:t>БЕЛАРУСЬ</a:t>
            </a:r>
          </a:p>
        </p:txBody>
      </p:sp>
      <p:sp>
        <p:nvSpPr>
          <p:cNvPr id="19" name="Прямоугольник 14"/>
          <p:cNvSpPr>
            <a:spLocks noChangeArrowheads="1"/>
          </p:cNvSpPr>
          <p:nvPr/>
        </p:nvSpPr>
        <p:spPr bwMode="auto">
          <a:xfrm>
            <a:off x="6167438" y="674688"/>
            <a:ext cx="2590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200" dirty="0" smtClean="0">
                <a:latin typeface="+mj-lt"/>
              </a:rPr>
              <a:t>В 2012 году</a:t>
            </a:r>
            <a:r>
              <a:rPr lang="ru-RU" sz="1200" i="1" dirty="0" smtClean="0">
                <a:latin typeface="+mj-lt"/>
              </a:rPr>
              <a:t> </a:t>
            </a:r>
            <a:r>
              <a:rPr lang="ru-RU" sz="1200" dirty="0" smtClean="0">
                <a:latin typeface="+mj-lt"/>
              </a:rPr>
              <a:t>создан холдинг «БЕЛАЗ-ХОЛДИНГ». </a:t>
            </a:r>
            <a:endParaRPr lang="en-US" sz="1200" dirty="0" smtClean="0">
              <a:latin typeface="+mj-lt"/>
            </a:endParaRPr>
          </a:p>
          <a:p>
            <a:pPr eaLnBrk="0" hangingPunct="0"/>
            <a:r>
              <a:rPr lang="ru-RU" sz="1200" dirty="0" smtClean="0">
                <a:latin typeface="+mj-lt"/>
              </a:rPr>
              <a:t>В </a:t>
            </a:r>
            <a:r>
              <a:rPr lang="ru-RU" sz="1200" dirty="0">
                <a:latin typeface="+mj-lt"/>
              </a:rPr>
              <a:t>состав ХОЛДИНГА «БЕЛАЗ-ХОЛДИНГ»</a:t>
            </a:r>
          </a:p>
          <a:p>
            <a:pPr eaLnBrk="0" hangingPunct="0"/>
            <a:r>
              <a:rPr lang="ru-RU" sz="1200" dirty="0">
                <a:latin typeface="+mj-lt"/>
              </a:rPr>
              <a:t>входят: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6300192" y="1700808"/>
            <a:ext cx="1905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03450" y="4914393"/>
            <a:ext cx="99726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УКРАИНА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8600" y="3542793"/>
            <a:ext cx="97462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ПОЛЬША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35551" y="2247393"/>
            <a:ext cx="88857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РОССИЯ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03325" y="1864805"/>
            <a:ext cx="76937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ЛИТВА</a:t>
            </a:r>
          </a:p>
        </p:txBody>
      </p: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4921250" y="4874705"/>
            <a:ext cx="249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7" name="Стрелка вправо 26"/>
          <p:cNvSpPr/>
          <p:nvPr/>
        </p:nvSpPr>
        <p:spPr>
          <a:xfrm>
            <a:off x="5867400" y="3213100"/>
            <a:ext cx="304800" cy="45720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6200775" y="1731963"/>
            <a:ext cx="27146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Arial" pitchFamily="34" charset="0"/>
              </a:rPr>
              <a:t>ОАО «БЕЛАЗ» – управляющая компания холдинга «БЕЛАЗ-ХОЛДИНГ», Жодино;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Arial" pitchFamily="34" charset="0"/>
              </a:rPr>
              <a:t>Автомобильный завод в городе</a:t>
            </a:r>
            <a:endParaRPr lang="en-US" sz="1200" dirty="0">
              <a:latin typeface="+mj-lt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Arial" pitchFamily="34" charset="0"/>
              </a:rPr>
              <a:t>Могилеве;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Arial" pitchFamily="34" charset="0"/>
              </a:rPr>
              <a:t>Вагоностроительный завод в</a:t>
            </a:r>
            <a:endParaRPr lang="en-US" sz="1200" dirty="0">
              <a:latin typeface="+mj-lt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Arial" pitchFamily="34" charset="0"/>
              </a:rPr>
              <a:t>городе Могилеве;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Arial" pitchFamily="34" charset="0"/>
              </a:rPr>
              <a:t>Механический завод в городе</a:t>
            </a:r>
            <a:endParaRPr lang="en-US" sz="1200" dirty="0">
              <a:latin typeface="+mj-lt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Arial" pitchFamily="34" charset="0"/>
              </a:rPr>
              <a:t>Старые Дороги;</a:t>
            </a:r>
            <a:endParaRPr lang="en-US" sz="1200" dirty="0">
              <a:latin typeface="+mj-lt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Arial" pitchFamily="34" charset="0"/>
              </a:rPr>
              <a:t>Завод </a:t>
            </a:r>
            <a:r>
              <a:rPr lang="ru-RU" sz="1200" dirty="0" err="1">
                <a:latin typeface="+mj-lt"/>
                <a:cs typeface="Arial" pitchFamily="34" charset="0"/>
              </a:rPr>
              <a:t>кузнечно-прессового</a:t>
            </a:r>
            <a:r>
              <a:rPr lang="ru-RU" sz="1200" dirty="0">
                <a:latin typeface="+mj-lt"/>
                <a:cs typeface="Arial" pitchFamily="34" charset="0"/>
              </a:rPr>
              <a:t> и литейного оборудования в городе Пинске.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j-lt"/>
                <a:cs typeface="Arial" pitchFamily="34" charset="0"/>
              </a:rPr>
              <a:t>Слуцкий завод подъемно-транспортного оборудования</a:t>
            </a:r>
          </a:p>
          <a:p>
            <a:pPr indent="2667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Стрелка вправо 30"/>
          <p:cNvSpPr/>
          <p:nvPr/>
        </p:nvSpPr>
        <p:spPr>
          <a:xfrm>
            <a:off x="5867400" y="1844675"/>
            <a:ext cx="304800" cy="45720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Стрелка вправо 31"/>
          <p:cNvSpPr/>
          <p:nvPr/>
        </p:nvSpPr>
        <p:spPr>
          <a:xfrm>
            <a:off x="5867400" y="2636838"/>
            <a:ext cx="304800" cy="45720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Стрелка вправо 32"/>
          <p:cNvSpPr/>
          <p:nvPr/>
        </p:nvSpPr>
        <p:spPr>
          <a:xfrm>
            <a:off x="5891213" y="3789363"/>
            <a:ext cx="304800" cy="45720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Стрелка вправо 33"/>
          <p:cNvSpPr/>
          <p:nvPr/>
        </p:nvSpPr>
        <p:spPr>
          <a:xfrm>
            <a:off x="5867400" y="4411663"/>
            <a:ext cx="304800" cy="45720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Стрелка вправо 39"/>
          <p:cNvSpPr/>
          <p:nvPr/>
        </p:nvSpPr>
        <p:spPr>
          <a:xfrm>
            <a:off x="5862638" y="4987925"/>
            <a:ext cx="304800" cy="45720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>
            <a:off x="395288" y="260350"/>
            <a:ext cx="23803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История предприятия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484188" y="692150"/>
            <a:ext cx="2287612" cy="5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74"/>
          <p:cNvSpPr>
            <a:spLocks noChangeArrowheads="1"/>
          </p:cNvSpPr>
          <p:nvPr/>
        </p:nvSpPr>
        <p:spPr bwMode="auto">
          <a:xfrm>
            <a:off x="6500813" y="285750"/>
            <a:ext cx="2071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>
                <a:solidFill>
                  <a:schemeClr val="bg1"/>
                </a:solidFill>
                <a:latin typeface="Calibri" pitchFamily="34" charset="0"/>
              </a:rPr>
              <a:t>2006-2010 г. - изготовление опытно-промышленной партии БЕЛАЗ-75570</a:t>
            </a:r>
          </a:p>
        </p:txBody>
      </p:sp>
      <p:sp>
        <p:nvSpPr>
          <p:cNvPr id="14339" name="TextBox 21"/>
          <p:cNvSpPr txBox="1">
            <a:spLocks noChangeArrowheads="1"/>
          </p:cNvSpPr>
          <p:nvPr/>
        </p:nvSpPr>
        <p:spPr bwMode="auto">
          <a:xfrm>
            <a:off x="4921250" y="5718175"/>
            <a:ext cx="24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4340" name="TextBox 20"/>
          <p:cNvSpPr txBox="1">
            <a:spLocks noChangeArrowheads="1"/>
          </p:cNvSpPr>
          <p:nvPr/>
        </p:nvSpPr>
        <p:spPr bwMode="auto">
          <a:xfrm>
            <a:off x="7894638" y="5868988"/>
            <a:ext cx="24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grpSp>
        <p:nvGrpSpPr>
          <p:cNvPr id="14341" name="Группа 16"/>
          <p:cNvGrpSpPr>
            <a:grpSpLocks/>
          </p:cNvGrpSpPr>
          <p:nvPr/>
        </p:nvGrpSpPr>
        <p:grpSpPr bwMode="auto">
          <a:xfrm>
            <a:off x="2124075" y="2060104"/>
            <a:ext cx="4895850" cy="2016125"/>
            <a:chOff x="2123728" y="2564904"/>
            <a:chExt cx="4896544" cy="2016224"/>
          </a:xfrm>
        </p:grpSpPr>
        <p:grpSp>
          <p:nvGrpSpPr>
            <p:cNvPr id="14353" name="Группа 22"/>
            <p:cNvGrpSpPr>
              <a:grpSpLocks/>
            </p:cNvGrpSpPr>
            <p:nvPr/>
          </p:nvGrpSpPr>
          <p:grpSpPr bwMode="auto">
            <a:xfrm>
              <a:off x="2123728" y="2564904"/>
              <a:ext cx="4896544" cy="2016224"/>
              <a:chOff x="0" y="3536950"/>
              <a:chExt cx="6516688" cy="2872391"/>
            </a:xfrm>
          </p:grpSpPr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3536950"/>
                <a:ext cx="6516688" cy="287239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4358" name="Прямоугольник 55"/>
              <p:cNvSpPr>
                <a:spLocks noChangeArrowheads="1"/>
              </p:cNvSpPr>
              <p:nvPr/>
            </p:nvSpPr>
            <p:spPr bwMode="auto">
              <a:xfrm>
                <a:off x="4109912" y="5772445"/>
                <a:ext cx="2327389" cy="63388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</p:grpSp>
        <p:pic>
          <p:nvPicPr>
            <p:cNvPr id="14354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39752" y="4005064"/>
              <a:ext cx="1304416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5" name="TextBox 20"/>
            <p:cNvSpPr txBox="1">
              <a:spLocks noChangeArrowheads="1"/>
            </p:cNvSpPr>
            <p:nvPr/>
          </p:nvSpPr>
          <p:spPr bwMode="auto">
            <a:xfrm>
              <a:off x="3059832" y="2996952"/>
              <a:ext cx="86409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000" b="1">
                  <a:solidFill>
                    <a:schemeClr val="bg1"/>
                  </a:solidFill>
                  <a:latin typeface="Calibri" pitchFamily="34" charset="0"/>
                </a:rPr>
                <a:t>БПЦ - 1</a:t>
              </a:r>
            </a:p>
          </p:txBody>
        </p:sp>
        <p:sp>
          <p:nvSpPr>
            <p:cNvPr id="14356" name="TextBox 21"/>
            <p:cNvSpPr txBox="1">
              <a:spLocks noChangeArrowheads="1"/>
            </p:cNvSpPr>
            <p:nvPr/>
          </p:nvSpPr>
          <p:spPr bwMode="auto">
            <a:xfrm>
              <a:off x="4499992" y="3212976"/>
              <a:ext cx="86409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000" b="1">
                  <a:solidFill>
                    <a:schemeClr val="bg1"/>
                  </a:solidFill>
                  <a:latin typeface="Calibri" pitchFamily="34" charset="0"/>
                </a:rPr>
                <a:t>БПЦ - 2</a:t>
              </a:r>
            </a:p>
          </p:txBody>
        </p:sp>
      </p:grpSp>
      <p:sp>
        <p:nvSpPr>
          <p:cNvPr id="14344" name="TextBox 23"/>
          <p:cNvSpPr txBox="1">
            <a:spLocks noChangeArrowheads="1"/>
          </p:cNvSpPr>
          <p:nvPr/>
        </p:nvSpPr>
        <p:spPr bwMode="auto">
          <a:xfrm>
            <a:off x="1979613" y="4637529"/>
            <a:ext cx="51133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b="1" dirty="0">
                <a:latin typeface="+mj-lt"/>
              </a:rPr>
              <a:t>Единственное в мире предприятие </a:t>
            </a:r>
            <a:endParaRPr lang="ru-RU" sz="1600" b="1" dirty="0" smtClean="0">
              <a:latin typeface="+mj-lt"/>
            </a:endParaRPr>
          </a:p>
          <a:p>
            <a:pPr algn="ctr" eaLnBrk="0" hangingPunct="0"/>
            <a:r>
              <a:rPr lang="ru-RU" sz="1600" b="1" dirty="0" smtClean="0">
                <a:latin typeface="+mj-lt"/>
              </a:rPr>
              <a:t>осуществляющее </a:t>
            </a:r>
            <a:r>
              <a:rPr lang="ru-RU" sz="1600" b="1" dirty="0">
                <a:latin typeface="+mj-lt"/>
              </a:rPr>
              <a:t>конвейерную сборку карьерных самосвалов</a:t>
            </a:r>
          </a:p>
        </p:txBody>
      </p:sp>
      <p:sp>
        <p:nvSpPr>
          <p:cNvPr id="14345" name="TextBox 23"/>
          <p:cNvSpPr txBox="1">
            <a:spLocks noChangeArrowheads="1"/>
          </p:cNvSpPr>
          <p:nvPr/>
        </p:nvSpPr>
        <p:spPr bwMode="auto">
          <a:xfrm>
            <a:off x="1835150" y="764704"/>
            <a:ext cx="612140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b="1" dirty="0">
                <a:latin typeface="+mj-lt"/>
              </a:rPr>
              <a:t>Производственные ресурсы ОАО «БЕЛАЗ» –управляющая компания холдинга «БЕЛАЗ-ХОЛДИНГ» это</a:t>
            </a:r>
            <a:endParaRPr lang="ru-RU" sz="1600" dirty="0">
              <a:latin typeface="+mj-lt"/>
            </a:endParaRPr>
          </a:p>
          <a:p>
            <a:pPr algn="ctr" eaLnBrk="0" hangingPunct="0"/>
            <a:r>
              <a:rPr lang="ru-RU" sz="1600" b="1" dirty="0">
                <a:latin typeface="+mj-lt"/>
              </a:rPr>
              <a:t>112 га наполненные современными технологиями и оборудованием, выполняющие весь производственный и технологический цикл</a:t>
            </a:r>
          </a:p>
        </p:txBody>
      </p:sp>
      <p:sp>
        <p:nvSpPr>
          <p:cNvPr id="34" name="TextBox 11"/>
          <p:cNvSpPr txBox="1">
            <a:spLocks noChangeArrowheads="1"/>
          </p:cNvSpPr>
          <p:nvPr/>
        </p:nvSpPr>
        <p:spPr bwMode="auto">
          <a:xfrm>
            <a:off x="395288" y="260350"/>
            <a:ext cx="2643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ОАО «БЕЛАЗ» сегодня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484188" y="692150"/>
            <a:ext cx="2447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279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610599" y="6381328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D52053-E908-478C-B097-4446F1636363}" type="slidenum">
              <a:rPr lang="ru-RU" sz="900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z="900" dirty="0" smtClean="0">
              <a:solidFill>
                <a:schemeClr val="bg1"/>
              </a:solidFill>
            </a:endParaRPr>
          </a:p>
        </p:txBody>
      </p:sp>
      <p:pic>
        <p:nvPicPr>
          <p:cNvPr id="24" name="Рисунок 23" descr="DSC_00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205530"/>
            <a:ext cx="2189400" cy="1455718"/>
          </a:xfrm>
          <a:prstGeom prst="rect">
            <a:avLst/>
          </a:prstGeom>
        </p:spPr>
      </p:pic>
      <p:pic>
        <p:nvPicPr>
          <p:cNvPr id="27" name="Рисунок 26" descr="ЦСИАТ.TIF"/>
          <p:cNvPicPr>
            <a:picLocks noChangeAspect="1"/>
          </p:cNvPicPr>
          <p:nvPr/>
        </p:nvPicPr>
        <p:blipFill>
          <a:blip r:embed="rId6" cstate="print"/>
          <a:srcRect t="12001" b="7990"/>
          <a:stretch>
            <a:fillRect/>
          </a:stretch>
        </p:blipFill>
        <p:spPr>
          <a:xfrm>
            <a:off x="6925396" y="4221088"/>
            <a:ext cx="2218604" cy="144016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0" y="6237312"/>
            <a:ext cx="2555776" cy="6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6" name="Рисунок 25" descr="Белаз_7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6165304"/>
            <a:ext cx="1497293" cy="586022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74"/>
          <p:cNvSpPr>
            <a:spLocks noChangeArrowheads="1"/>
          </p:cNvSpPr>
          <p:nvPr/>
        </p:nvSpPr>
        <p:spPr bwMode="auto">
          <a:xfrm>
            <a:off x="6500813" y="285750"/>
            <a:ext cx="2071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>
                <a:solidFill>
                  <a:schemeClr val="bg1"/>
                </a:solidFill>
                <a:latin typeface="Calibri" pitchFamily="34" charset="0"/>
              </a:rPr>
              <a:t>2006-2010 г. - изготовление опытно-промышленной партии БЕЛАЗ-75570</a:t>
            </a:r>
          </a:p>
        </p:txBody>
      </p:sp>
      <p:sp>
        <p:nvSpPr>
          <p:cNvPr id="15363" name="TextBox 21"/>
          <p:cNvSpPr txBox="1">
            <a:spLocks noChangeArrowheads="1"/>
          </p:cNvSpPr>
          <p:nvPr/>
        </p:nvSpPr>
        <p:spPr bwMode="auto">
          <a:xfrm>
            <a:off x="4921250" y="5718175"/>
            <a:ext cx="24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5364" name="TextBox 20"/>
          <p:cNvSpPr txBox="1">
            <a:spLocks noChangeArrowheads="1"/>
          </p:cNvSpPr>
          <p:nvPr/>
        </p:nvSpPr>
        <p:spPr bwMode="auto">
          <a:xfrm>
            <a:off x="7894638" y="5868988"/>
            <a:ext cx="24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95536" y="980728"/>
            <a:ext cx="1800200" cy="792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ПОСТАВЩИКИ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627784" y="980728"/>
            <a:ext cx="1800200" cy="792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КОМПАНИЯ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860032" y="980728"/>
            <a:ext cx="1800200" cy="792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ДИЛЕРЫ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092280" y="980728"/>
            <a:ext cx="1800200" cy="792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ПОТРЕБИТЕЛИ</a:t>
            </a:r>
          </a:p>
        </p:txBody>
      </p:sp>
      <p:sp>
        <p:nvSpPr>
          <p:cNvPr id="35" name="Стрелка вниз 34"/>
          <p:cNvSpPr/>
          <p:nvPr/>
        </p:nvSpPr>
        <p:spPr>
          <a:xfrm>
            <a:off x="1115616" y="1916832"/>
            <a:ext cx="288032" cy="1224136"/>
          </a:xfrm>
          <a:prstGeom prst="downArrow">
            <a:avLst/>
          </a:prstGeom>
          <a:effectLst>
            <a:outerShdw blurRad="50800" dist="88900" dir="600000" algn="tl" rotWithShape="0">
              <a:prstClr val="black">
                <a:alpha val="53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539552" y="3212976"/>
            <a:ext cx="1512168" cy="1512168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2699792" y="3212976"/>
            <a:ext cx="1512168" cy="15121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4859338" y="3213100"/>
            <a:ext cx="1512887" cy="1511300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40" name="Shape 39"/>
          <p:cNvCxnSpPr>
            <a:stCxn id="39" idx="7"/>
            <a:endCxn id="62" idx="2"/>
          </p:cNvCxnSpPr>
          <p:nvPr/>
        </p:nvCxnSpPr>
        <p:spPr>
          <a:xfrm rot="5400000" flipH="1" flipV="1">
            <a:off x="6348412" y="2114551"/>
            <a:ext cx="1120775" cy="1517650"/>
          </a:xfrm>
          <a:prstGeom prst="curvedConnector2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23"/>
          <p:cNvCxnSpPr>
            <a:endCxn id="68" idx="2"/>
          </p:cNvCxnSpPr>
          <p:nvPr/>
        </p:nvCxnSpPr>
        <p:spPr>
          <a:xfrm flipV="1">
            <a:off x="6300788" y="3368675"/>
            <a:ext cx="1366837" cy="347663"/>
          </a:xfrm>
          <a:prstGeom prst="curvedConnector3">
            <a:avLst>
              <a:gd name="adj1" fmla="val 50000"/>
            </a:avLst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Соединительная линия уступом 25"/>
          <p:cNvCxnSpPr>
            <a:stCxn id="39" idx="6"/>
            <a:endCxn id="65" idx="2"/>
          </p:cNvCxnSpPr>
          <p:nvPr/>
        </p:nvCxnSpPr>
        <p:spPr>
          <a:xfrm>
            <a:off x="6372225" y="3968750"/>
            <a:ext cx="1295400" cy="455613"/>
          </a:xfrm>
          <a:prstGeom prst="curvedConnector3">
            <a:avLst>
              <a:gd name="adj1" fmla="val 50000"/>
            </a:avLst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2555875" y="4868863"/>
            <a:ext cx="1944688" cy="5048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ПЕРЕРАБОТКА И ПРОИЗВОДСТВО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395288" y="4868863"/>
            <a:ext cx="1944687" cy="5048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СЫРЬЕ И КОМПЛЕКТУЮЩИЕ</a:t>
            </a:r>
          </a:p>
        </p:txBody>
      </p:sp>
      <p:sp>
        <p:nvSpPr>
          <p:cNvPr id="47" name="Нашивка 46"/>
          <p:cNvSpPr/>
          <p:nvPr/>
        </p:nvSpPr>
        <p:spPr>
          <a:xfrm>
            <a:off x="2267744" y="3789040"/>
            <a:ext cx="216024" cy="504056"/>
          </a:xfrm>
          <a:prstGeom prst="chevr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8" name="Нашивка 47"/>
          <p:cNvSpPr/>
          <p:nvPr/>
        </p:nvSpPr>
        <p:spPr>
          <a:xfrm>
            <a:off x="4427984" y="3789040"/>
            <a:ext cx="216024" cy="504056"/>
          </a:xfrm>
          <a:prstGeom prst="chevr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932363" y="5013325"/>
            <a:ext cx="1295400" cy="792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5 % </a:t>
            </a:r>
            <a:b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внутренний рынок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4932040" y="2060848"/>
            <a:ext cx="1296144" cy="792088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95 % </a:t>
            </a:r>
            <a:b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внешний рынок</a:t>
            </a:r>
          </a:p>
        </p:txBody>
      </p:sp>
      <p:sp>
        <p:nvSpPr>
          <p:cNvPr id="51" name="Овал 50"/>
          <p:cNvSpPr/>
          <p:nvPr/>
        </p:nvSpPr>
        <p:spPr>
          <a:xfrm>
            <a:off x="5187950" y="3559175"/>
            <a:ext cx="863600" cy="8636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52" name="Shape 51"/>
          <p:cNvCxnSpPr>
            <a:stCxn id="39" idx="1"/>
            <a:endCxn id="0" idx="1"/>
          </p:cNvCxnSpPr>
          <p:nvPr/>
        </p:nvCxnSpPr>
        <p:spPr>
          <a:xfrm rot="16200000" flipV="1">
            <a:off x="4518819" y="2870994"/>
            <a:ext cx="976313" cy="149225"/>
          </a:xfrm>
          <a:prstGeom prst="bentConnector4">
            <a:avLst>
              <a:gd name="adj1" fmla="val 18416"/>
              <a:gd name="adj2" fmla="val 301151"/>
            </a:avLst>
          </a:prstGeom>
          <a:ln>
            <a:headEnd type="oval"/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Соединительная линия уступом 74"/>
          <p:cNvCxnSpPr>
            <a:stCxn id="51" idx="3"/>
            <a:endCxn id="49" idx="1"/>
          </p:cNvCxnSpPr>
          <p:nvPr/>
        </p:nvCxnSpPr>
        <p:spPr>
          <a:xfrm rot="5400000">
            <a:off x="4567238" y="4662488"/>
            <a:ext cx="1111250" cy="381000"/>
          </a:xfrm>
          <a:prstGeom prst="bentConnector4">
            <a:avLst>
              <a:gd name="adj1" fmla="val 26512"/>
              <a:gd name="adj2" fmla="val 159871"/>
            </a:avLst>
          </a:prstGeom>
          <a:ln cap="rnd">
            <a:headEnd type="oval"/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2" name="Группа 56"/>
          <p:cNvGrpSpPr/>
          <p:nvPr/>
        </p:nvGrpSpPr>
        <p:grpSpPr>
          <a:xfrm>
            <a:off x="2843808" y="3284984"/>
            <a:ext cx="1368152" cy="1152128"/>
            <a:chOff x="2483768" y="3356992"/>
            <a:chExt cx="2016224" cy="17281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8" name="Picture 6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83768" y="3356992"/>
              <a:ext cx="2016224" cy="172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5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19872" y="4653136"/>
              <a:ext cx="722392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406" name="Picture 2" descr="C:\Documents and Settings\user\Рабочий стол\Всячина\dileram_avek_1.png"/>
          <p:cNvPicPr>
            <a:picLocks noChangeAspect="1" noChangeArrowheads="1"/>
          </p:cNvPicPr>
          <p:nvPr/>
        </p:nvPicPr>
        <p:blipFill>
          <a:blip r:embed="rId5" cstate="print">
            <a:grayscl/>
            <a:biLevel thresh="50000"/>
          </a:blip>
          <a:srcRect/>
          <a:stretch>
            <a:fillRect/>
          </a:stretch>
        </p:blipFill>
        <p:spPr bwMode="auto">
          <a:xfrm>
            <a:off x="5003800" y="3429000"/>
            <a:ext cx="1223963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60"/>
          <p:cNvGrpSpPr/>
          <p:nvPr/>
        </p:nvGrpSpPr>
        <p:grpSpPr>
          <a:xfrm>
            <a:off x="7668222" y="1844824"/>
            <a:ext cx="936000" cy="936208"/>
            <a:chOff x="7596336" y="2276872"/>
            <a:chExt cx="1169838" cy="11522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2" name="Овал 61"/>
            <p:cNvSpPr/>
            <p:nvPr/>
          </p:nvSpPr>
          <p:spPr>
            <a:xfrm>
              <a:off x="7596336" y="2276872"/>
              <a:ext cx="1169838" cy="1152256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63" name="Picture 2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685185" y="2404032"/>
              <a:ext cx="938875" cy="768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Группа 63"/>
          <p:cNvGrpSpPr/>
          <p:nvPr/>
        </p:nvGrpSpPr>
        <p:grpSpPr>
          <a:xfrm>
            <a:off x="7668222" y="3957094"/>
            <a:ext cx="936000" cy="936104"/>
            <a:chOff x="7740353" y="4869160"/>
            <a:chExt cx="1169838" cy="11521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" name="Овал 64"/>
            <p:cNvSpPr/>
            <p:nvPr/>
          </p:nvSpPr>
          <p:spPr>
            <a:xfrm>
              <a:off x="7740353" y="4869160"/>
              <a:ext cx="1169838" cy="1152128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66" name="Picture 3" descr="C:\Documents and Settings\user\Рабочий стол\Всячина\9163-200.pn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7866287" y="5013176"/>
              <a:ext cx="864192" cy="864192"/>
            </a:xfrm>
            <a:prstGeom prst="rect">
              <a:avLst/>
            </a:prstGeom>
            <a:noFill/>
          </p:spPr>
        </p:pic>
      </p:grpSp>
      <p:grpSp>
        <p:nvGrpSpPr>
          <p:cNvPr id="5" name="Группа 66"/>
          <p:cNvGrpSpPr/>
          <p:nvPr/>
        </p:nvGrpSpPr>
        <p:grpSpPr>
          <a:xfrm>
            <a:off x="7668222" y="2901011"/>
            <a:ext cx="936000" cy="936104"/>
            <a:chOff x="7740352" y="3645024"/>
            <a:chExt cx="1169838" cy="11521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8" name="Овал 67"/>
            <p:cNvSpPr/>
            <p:nvPr/>
          </p:nvSpPr>
          <p:spPr>
            <a:xfrm>
              <a:off x="7740352" y="3645024"/>
              <a:ext cx="1169838" cy="1152128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69" name="Picture 10" descr="&amp;Kcy;&amp;acy;&amp;rcy;&amp;tcy;&amp;icy;&amp;ncy;&amp;kcy;&amp;icy; &amp;pcy;&amp;ocy; &amp;zcy;&amp;acy;&amp;pcy;&amp;rcy;&amp;ocy;&amp;scy;&amp;ucy; &amp;pcy;&amp;rcy;&amp;iecy;&amp;dcy;&amp;pcy;&amp;rcy;&amp;icy;&amp;yacy;&amp;tcy;&amp;icy;&amp;yacy; &amp;mcy;&amp;iecy;&amp;tcy;&amp;acy;&amp;lcy;&amp;lcy;&amp;ucy;&amp;rcy;&amp;gcy;&amp;icy;&amp;icy; &amp;icy;&amp;kcy;&amp;ocy;&amp;ncy;&amp;kcy;&amp;icy;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7849424" y="3768158"/>
              <a:ext cx="864192" cy="864192"/>
            </a:xfrm>
            <a:prstGeom prst="roundRect">
              <a:avLst>
                <a:gd name="adj" fmla="val 26867"/>
              </a:avLst>
            </a:prstGeom>
            <a:noFill/>
          </p:spPr>
        </p:pic>
      </p:grpSp>
      <p:pic>
        <p:nvPicPr>
          <p:cNvPr id="15410" name="Picture 15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2625" y="3527425"/>
            <a:ext cx="12604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1" name="Соединительная линия уступом 25"/>
          <p:cNvCxnSpPr>
            <a:stCxn id="39" idx="5"/>
            <a:endCxn id="73" idx="2"/>
          </p:cNvCxnSpPr>
          <p:nvPr/>
        </p:nvCxnSpPr>
        <p:spPr>
          <a:xfrm rot="16200000" flipH="1">
            <a:off x="6419850" y="4233863"/>
            <a:ext cx="977900" cy="1517650"/>
          </a:xfrm>
          <a:prstGeom prst="curvedConnector2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" name="Группа 71"/>
          <p:cNvGrpSpPr/>
          <p:nvPr/>
        </p:nvGrpSpPr>
        <p:grpSpPr>
          <a:xfrm>
            <a:off x="7668344" y="5013176"/>
            <a:ext cx="936000" cy="936104"/>
            <a:chOff x="7668344" y="5445224"/>
            <a:chExt cx="936000" cy="9361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3" name="Овал 72"/>
            <p:cNvSpPr/>
            <p:nvPr/>
          </p:nvSpPr>
          <p:spPr>
            <a:xfrm>
              <a:off x="7668344" y="5445224"/>
              <a:ext cx="936000" cy="93610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74" name="Picture 5"/>
            <p:cNvPicPr>
              <a:picLocks noChangeAspect="1" noChangeArrowheads="1"/>
            </p:cNvPicPr>
            <p:nvPr/>
          </p:nvPicPr>
          <p:blipFill>
            <a:blip r:embed="rId10" cstate="email">
              <a:biLevel thresh="50000"/>
            </a:blip>
            <a:srcRect t="-2059" b="-6632"/>
            <a:stretch>
              <a:fillRect/>
            </a:stretch>
          </p:blipFill>
          <p:spPr bwMode="auto">
            <a:xfrm>
              <a:off x="7689337" y="5711734"/>
              <a:ext cx="885008" cy="411632"/>
            </a:xfrm>
            <a:prstGeom prst="roundRect">
              <a:avLst>
                <a:gd name="adj" fmla="val 41166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7" name="TextBox 11"/>
          <p:cNvSpPr txBox="1">
            <a:spLocks noChangeArrowheads="1"/>
          </p:cNvSpPr>
          <p:nvPr/>
        </p:nvSpPr>
        <p:spPr bwMode="auto">
          <a:xfrm>
            <a:off x="395288" y="260350"/>
            <a:ext cx="2643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ОАО «БЕЛАЗ» сегодня</a:t>
            </a: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484188" y="692150"/>
            <a:ext cx="2447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Прямоугольник 79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346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610599" y="6381328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14E6A3-FED6-44C8-9A78-B4A251789B5B}" type="slidenum">
              <a:rPr lang="ru-RU" sz="900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z="900" dirty="0" smtClean="0">
              <a:solidFill>
                <a:schemeClr val="bg1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0" y="6237312"/>
            <a:ext cx="2555776" cy="6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5" name="Рисунок 54" descr="Белаз_7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1560" y="6165304"/>
            <a:ext cx="1497293" cy="586022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74"/>
          <p:cNvSpPr>
            <a:spLocks noChangeArrowheads="1"/>
          </p:cNvSpPr>
          <p:nvPr/>
        </p:nvSpPr>
        <p:spPr bwMode="auto">
          <a:xfrm>
            <a:off x="6500813" y="285750"/>
            <a:ext cx="2071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>
                <a:solidFill>
                  <a:schemeClr val="bg1"/>
                </a:solidFill>
                <a:latin typeface="Calibri" pitchFamily="34" charset="0"/>
              </a:rPr>
              <a:t>2006-2010 г. - изготовление опытно-промышленной партии БЕЛАЗ-75570</a:t>
            </a:r>
          </a:p>
        </p:txBody>
      </p:sp>
      <p:sp>
        <p:nvSpPr>
          <p:cNvPr id="16387" name="TextBox 21"/>
          <p:cNvSpPr txBox="1">
            <a:spLocks noChangeArrowheads="1"/>
          </p:cNvSpPr>
          <p:nvPr/>
        </p:nvSpPr>
        <p:spPr bwMode="auto">
          <a:xfrm>
            <a:off x="4921250" y="5718175"/>
            <a:ext cx="24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6388" name="TextBox 20"/>
          <p:cNvSpPr txBox="1">
            <a:spLocks noChangeArrowheads="1"/>
          </p:cNvSpPr>
          <p:nvPr/>
        </p:nvSpPr>
        <p:spPr bwMode="auto">
          <a:xfrm>
            <a:off x="7894638" y="5868988"/>
            <a:ext cx="24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16389" name="Picture 13" descr="http://img.freeflagicons.com/thumb/flag_with_empty_ribbon/kazakhstan/kazakhstan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524000"/>
            <a:ext cx="12969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5" descr="http://img.freeflagicons.com/thumb/flag_with_empty_ribbon/russia/russia_6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1524000"/>
            <a:ext cx="13033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7" descr="http://img.freeflagicons.com/thumb/flag_with_empty_ribbon/ukraine/ukraine_6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538" y="1595438"/>
            <a:ext cx="146526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19" descr="http://img.freeflagicons.com/thumb/flag_with_empty_ribbon/uzbekistan/uzbekistan_64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5463" y="1595438"/>
            <a:ext cx="1368425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TextBox 71"/>
          <p:cNvSpPr txBox="1">
            <a:spLocks noChangeArrowheads="1"/>
          </p:cNvSpPr>
          <p:nvPr/>
        </p:nvSpPr>
        <p:spPr bwMode="auto">
          <a:xfrm>
            <a:off x="3995738" y="2224088"/>
            <a:ext cx="2808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+mj-lt"/>
                <a:cs typeface="Times New Roman" pitchFamily="18" charset="0"/>
              </a:rPr>
              <a:t>Казахстан</a:t>
            </a:r>
          </a:p>
        </p:txBody>
      </p:sp>
      <p:sp>
        <p:nvSpPr>
          <p:cNvPr id="16394" name="TextBox 74"/>
          <p:cNvSpPr txBox="1">
            <a:spLocks noChangeArrowheads="1"/>
          </p:cNvSpPr>
          <p:nvPr/>
        </p:nvSpPr>
        <p:spPr bwMode="auto">
          <a:xfrm>
            <a:off x="1619250" y="2243138"/>
            <a:ext cx="2808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+mj-lt"/>
                <a:cs typeface="Times New Roman" pitchFamily="18" charset="0"/>
              </a:rPr>
              <a:t>Украина</a:t>
            </a:r>
          </a:p>
        </p:txBody>
      </p:sp>
      <p:sp>
        <p:nvSpPr>
          <p:cNvPr id="16395" name="TextBox 75"/>
          <p:cNvSpPr txBox="1">
            <a:spLocks noChangeArrowheads="1"/>
          </p:cNvSpPr>
          <p:nvPr/>
        </p:nvSpPr>
        <p:spPr bwMode="auto">
          <a:xfrm>
            <a:off x="6156325" y="2295525"/>
            <a:ext cx="2808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+mj-lt"/>
                <a:cs typeface="Times New Roman" pitchFamily="18" charset="0"/>
              </a:rPr>
              <a:t>Узбекистан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116013" y="1235075"/>
            <a:ext cx="68405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Основные экспортные рынки за последние 10 лет</a:t>
            </a:r>
          </a:p>
        </p:txBody>
      </p:sp>
      <p:sp>
        <p:nvSpPr>
          <p:cNvPr id="16397" name="TextBox 77"/>
          <p:cNvSpPr txBox="1">
            <a:spLocks noChangeArrowheads="1"/>
          </p:cNvSpPr>
          <p:nvPr/>
        </p:nvSpPr>
        <p:spPr bwMode="auto">
          <a:xfrm>
            <a:off x="1187450" y="1649413"/>
            <a:ext cx="1368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63,3%*</a:t>
            </a:r>
          </a:p>
          <a:p>
            <a:r>
              <a:rPr lang="ru-RU" u="sng" dirty="0">
                <a:latin typeface="Calibri" pitchFamily="34" charset="0"/>
              </a:rPr>
              <a:t>8500</a:t>
            </a:r>
            <a:r>
              <a:rPr lang="ru-RU" dirty="0">
                <a:latin typeface="Calibri" pitchFamily="34" charset="0"/>
              </a:rPr>
              <a:t> ед. техники</a:t>
            </a:r>
          </a:p>
        </p:txBody>
      </p:sp>
      <p:sp>
        <p:nvSpPr>
          <p:cNvPr id="16398" name="TextBox 78"/>
          <p:cNvSpPr txBox="1">
            <a:spLocks noChangeArrowheads="1"/>
          </p:cNvSpPr>
          <p:nvPr/>
        </p:nvSpPr>
        <p:spPr bwMode="auto">
          <a:xfrm>
            <a:off x="71438" y="2543175"/>
            <a:ext cx="284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i="1">
                <a:latin typeface="Calibri" pitchFamily="34" charset="0"/>
              </a:rPr>
              <a:t>* от общего объёма продаж за 10 лет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563938" y="1649413"/>
            <a:ext cx="13684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5,0%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u="sng" dirty="0">
                <a:latin typeface="+mn-lt"/>
                <a:cs typeface="+mn-cs"/>
              </a:rPr>
              <a:t>717</a:t>
            </a:r>
            <a:r>
              <a:rPr lang="ru-RU" dirty="0">
                <a:latin typeface="+mn-lt"/>
                <a:cs typeface="+mn-cs"/>
              </a:rPr>
              <a:t> ед. техники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940425" y="1649413"/>
            <a:ext cx="13684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4,2%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u="sng" dirty="0">
                <a:latin typeface="+mn-lt"/>
                <a:cs typeface="+mn-cs"/>
              </a:rPr>
              <a:t>629</a:t>
            </a:r>
            <a:r>
              <a:rPr lang="ru-RU" dirty="0">
                <a:latin typeface="+mn-lt"/>
                <a:cs typeface="+mn-cs"/>
              </a:rPr>
              <a:t> ед. техники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101013" y="1619250"/>
            <a:ext cx="136683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4,1%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u="sng" dirty="0">
                <a:latin typeface="+mn-lt"/>
                <a:cs typeface="+mn-cs"/>
              </a:rPr>
              <a:t>487</a:t>
            </a:r>
            <a:r>
              <a:rPr lang="ru-RU" dirty="0">
                <a:latin typeface="+mn-lt"/>
                <a:cs typeface="+mn-cs"/>
              </a:rPr>
              <a:t> ед. техники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6402" name="TextBox 99"/>
          <p:cNvSpPr txBox="1">
            <a:spLocks noChangeArrowheads="1"/>
          </p:cNvSpPr>
          <p:nvPr/>
        </p:nvSpPr>
        <p:spPr bwMode="auto">
          <a:xfrm>
            <a:off x="144463" y="3716338"/>
            <a:ext cx="190658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>
                <a:latin typeface="Calibri" pitchFamily="34" charset="0"/>
              </a:rPr>
              <a:t>Азербайджан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latin typeface="Calibri" pitchFamily="34" charset="0"/>
              </a:rPr>
              <a:t>Ангола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Calibri" pitchFamily="34" charset="0"/>
              </a:rPr>
              <a:t>Венесуэла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Calibri" pitchFamily="34" charset="0"/>
              </a:rPr>
              <a:t>Зимбабве</a:t>
            </a:r>
            <a:endParaRPr lang="ru-RU" sz="1600" dirty="0"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latin typeface="Calibri" pitchFamily="34" charset="0"/>
              </a:rPr>
              <a:t>Индонезия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latin typeface="Calibri" pitchFamily="34" charset="0"/>
              </a:rPr>
              <a:t>Марокко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latin typeface="Calibri" pitchFamily="34" charset="0"/>
              </a:rPr>
              <a:t>Сербия</a:t>
            </a:r>
            <a:endParaRPr lang="ru-RU" sz="1600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16403" name="TextBox 103"/>
          <p:cNvSpPr txBox="1">
            <a:spLocks noChangeArrowheads="1"/>
          </p:cNvSpPr>
          <p:nvPr/>
        </p:nvSpPr>
        <p:spPr bwMode="auto">
          <a:xfrm>
            <a:off x="144463" y="5733256"/>
            <a:ext cx="16906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i="1" dirty="0">
                <a:latin typeface="Calibri" pitchFamily="34" charset="0"/>
              </a:rPr>
              <a:t>* за последние 10 лет</a:t>
            </a:r>
          </a:p>
        </p:txBody>
      </p:sp>
      <p:sp>
        <p:nvSpPr>
          <p:cNvPr id="16404" name="TextBox 104"/>
          <p:cNvSpPr txBox="1">
            <a:spLocks noChangeArrowheads="1"/>
          </p:cNvSpPr>
          <p:nvPr/>
        </p:nvSpPr>
        <p:spPr bwMode="auto">
          <a:xfrm>
            <a:off x="-180975" y="3357563"/>
            <a:ext cx="2808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u="sng"/>
              <a:t>Новые рынки*: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07950" y="836613"/>
            <a:ext cx="8964613" cy="359905"/>
          </a:xfrm>
          <a:prstGeom prst="rect">
            <a:avLst/>
          </a:prstGeom>
          <a:noFill/>
          <a:ln>
            <a:noFill/>
          </a:ln>
        </p:spPr>
        <p:txBody>
          <a:bodyPr lIns="82104" tIns="41052" rIns="82104" bIns="41052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C000"/>
                </a:solidFill>
                <a:latin typeface="+mj-lt"/>
                <a:cs typeface="+mn-cs"/>
              </a:rPr>
              <a:t>      ежегодно </a:t>
            </a:r>
            <a:r>
              <a:rPr lang="ru-RU" b="1" dirty="0">
                <a:solidFill>
                  <a:srgbClr val="FFC000"/>
                </a:solidFill>
                <a:latin typeface="+mj-lt"/>
                <a:cs typeface="+mn-cs"/>
              </a:rPr>
              <a:t>в более 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cs typeface="+mn-cs"/>
              </a:rPr>
              <a:t>30</a:t>
            </a:r>
            <a:r>
              <a:rPr lang="ru-RU" b="1" dirty="0">
                <a:solidFill>
                  <a:srgbClr val="FFC000"/>
                </a:solidFill>
                <a:latin typeface="+mj-lt"/>
                <a:cs typeface="+mn-cs"/>
              </a:rPr>
              <a:t> стран </a:t>
            </a:r>
            <a:r>
              <a:rPr lang="ru-RU" sz="1600" dirty="0">
                <a:solidFill>
                  <a:srgbClr val="FFC000"/>
                </a:solidFill>
                <a:latin typeface="Arial Black" pitchFamily="34" charset="0"/>
                <a:cs typeface="+mn-cs"/>
              </a:rPr>
              <a:t>		           </a:t>
            </a:r>
            <a:r>
              <a:rPr lang="ru-RU" b="1" dirty="0">
                <a:solidFill>
                  <a:srgbClr val="FFC000"/>
                </a:solidFill>
                <a:latin typeface="+mj-lt"/>
                <a:cs typeface="+mn-cs"/>
              </a:rPr>
              <a:t>за всю историю – в </a:t>
            </a: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cs typeface="+mn-cs"/>
              </a:rPr>
              <a:t>80</a:t>
            </a:r>
            <a:r>
              <a:rPr lang="ru-RU" b="1" dirty="0" smtClean="0">
                <a:solidFill>
                  <a:srgbClr val="FFC000"/>
                </a:solidFill>
                <a:latin typeface="+mj-lt"/>
                <a:cs typeface="+mn-cs"/>
              </a:rPr>
              <a:t> </a:t>
            </a:r>
            <a:r>
              <a:rPr lang="ru-RU" b="1" dirty="0">
                <a:solidFill>
                  <a:srgbClr val="FFC000"/>
                </a:solidFill>
                <a:latin typeface="+mj-lt"/>
                <a:cs typeface="+mn-cs"/>
              </a:rPr>
              <a:t>стран</a:t>
            </a:r>
          </a:p>
        </p:txBody>
      </p:sp>
      <p:sp>
        <p:nvSpPr>
          <p:cNvPr id="107" name="TextBox 11"/>
          <p:cNvSpPr txBox="1">
            <a:spLocks noChangeArrowheads="1"/>
          </p:cNvSpPr>
          <p:nvPr/>
        </p:nvSpPr>
        <p:spPr bwMode="auto">
          <a:xfrm>
            <a:off x="395288" y="260350"/>
            <a:ext cx="2397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ОАО «БЕЛАЗ» сегодня</a:t>
            </a:r>
          </a:p>
        </p:txBody>
      </p:sp>
      <p:cxnSp>
        <p:nvCxnSpPr>
          <p:cNvPr id="108" name="Прямая соединительная линия 107"/>
          <p:cNvCxnSpPr/>
          <p:nvPr/>
        </p:nvCxnSpPr>
        <p:spPr>
          <a:xfrm>
            <a:off x="484188" y="692696"/>
            <a:ext cx="2447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Прямоугольник 110"/>
          <p:cNvSpPr/>
          <p:nvPr/>
        </p:nvSpPr>
        <p:spPr>
          <a:xfrm>
            <a:off x="0" y="6237312"/>
            <a:ext cx="2555776" cy="6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40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610599" y="6381328"/>
            <a:ext cx="533401" cy="381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E0BC01-2426-42A9-A4A6-3E9DC3327277}" type="slidenum">
              <a:rPr lang="ru-RU" sz="900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z="900" dirty="0" smtClean="0">
              <a:solidFill>
                <a:schemeClr val="bg1"/>
              </a:solidFill>
            </a:endParaRPr>
          </a:p>
        </p:txBody>
      </p:sp>
      <p:pic>
        <p:nvPicPr>
          <p:cNvPr id="31" name="Рисунок 30" descr="Карьерный самосвал БелАЗ-75302 ЮА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71800" y="2852936"/>
            <a:ext cx="4320000" cy="3240000"/>
          </a:xfrm>
          <a:prstGeom prst="rect">
            <a:avLst/>
          </a:prstGeom>
        </p:spPr>
      </p:pic>
      <p:pic>
        <p:nvPicPr>
          <p:cNvPr id="32" name="Рисунок 31" descr="Белаз_7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1560" y="6165304"/>
            <a:ext cx="1497293" cy="586022"/>
          </a:xfrm>
          <a:prstGeom prst="rect">
            <a:avLst/>
          </a:prstGeom>
        </p:spPr>
      </p:pic>
      <p:sp>
        <p:nvSpPr>
          <p:cNvPr id="30" name="TextBox 74"/>
          <p:cNvSpPr txBox="1">
            <a:spLocks noChangeArrowheads="1"/>
          </p:cNvSpPr>
          <p:nvPr/>
        </p:nvSpPr>
        <p:spPr bwMode="auto">
          <a:xfrm>
            <a:off x="-756592" y="2204864"/>
            <a:ext cx="2808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latin typeface="+mj-lt"/>
                <a:cs typeface="Times New Roman" pitchFamily="18" charset="0"/>
              </a:rPr>
              <a:t>Россия</a:t>
            </a:r>
            <a:endParaRPr lang="ru-RU" sz="1400" b="1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_helga">
  <a:themeElements>
    <a:clrScheme name="Другая 14">
      <a:dk1>
        <a:sysClr val="windowText" lastClr="000000"/>
      </a:dk1>
      <a:lt1>
        <a:sysClr val="window" lastClr="FFFFFF"/>
      </a:lt1>
      <a:dk2>
        <a:srgbClr val="FFFFFF"/>
      </a:dk2>
      <a:lt2>
        <a:srgbClr val="EBDDC3"/>
      </a:lt2>
      <a:accent1>
        <a:srgbClr val="08237A"/>
      </a:accent1>
      <a:accent2>
        <a:srgbClr val="B7C7FA"/>
      </a:accent2>
      <a:accent3>
        <a:srgbClr val="A5AB81"/>
      </a:accent3>
      <a:accent4>
        <a:srgbClr val="FBD639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4">
    <a:dk1>
      <a:sysClr val="windowText" lastClr="000000"/>
    </a:dk1>
    <a:lt1>
      <a:sysClr val="window" lastClr="FFFFFF"/>
    </a:lt1>
    <a:dk2>
      <a:srgbClr val="FFFFFF"/>
    </a:dk2>
    <a:lt2>
      <a:srgbClr val="EBDDC3"/>
    </a:lt2>
    <a:accent1>
      <a:srgbClr val="08237A"/>
    </a:accent1>
    <a:accent2>
      <a:srgbClr val="B7C7FA"/>
    </a:accent2>
    <a:accent3>
      <a:srgbClr val="A5AB81"/>
    </a:accent3>
    <a:accent4>
      <a:srgbClr val="FBD639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2633</TotalTime>
  <Words>4411</Words>
  <Application>Microsoft Office PowerPoint</Application>
  <PresentationFormat>Экран (4:3)</PresentationFormat>
  <Paragraphs>495</Paragraphs>
  <Slides>26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Tw Cen MT</vt:lpstr>
      <vt:lpstr>Times New Roman</vt:lpstr>
      <vt:lpstr>Wingdings</vt:lpstr>
      <vt:lpstr>Arial Black</vt:lpstr>
      <vt:lpstr>Wingdings 2</vt:lpstr>
      <vt:lpstr>Тема_helga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BelAZ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lipinskaya</dc:creator>
  <cp:lastModifiedBy>38634</cp:lastModifiedBy>
  <cp:revision>1369</cp:revision>
  <cp:lastPrinted>2016-08-09T06:21:01Z</cp:lastPrinted>
  <dcterms:created xsi:type="dcterms:W3CDTF">2010-06-10T07:49:57Z</dcterms:created>
  <dcterms:modified xsi:type="dcterms:W3CDTF">2018-08-23T06:14:09Z</dcterms:modified>
</cp:coreProperties>
</file>